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tags/tag23.xml" ContentType="application/vnd.openxmlformats-officedocument.presentationml.tags+xml"/>
  <Override PartName="/ppt/notesSlides/notesSlide13.xml" ContentType="application/vnd.openxmlformats-officedocument.presentationml.notesSlide+xml"/>
  <Override PartName="/ppt/tags/tag24.xml" ContentType="application/vnd.openxmlformats-officedocument.presentationml.tags+xml"/>
  <Override PartName="/ppt/notesSlides/notesSlide14.xml" ContentType="application/vnd.openxmlformats-officedocument.presentationml.notesSlide+xml"/>
  <Override PartName="/ppt/tags/tag25.xml" ContentType="application/vnd.openxmlformats-officedocument.presentationml.tags+xml"/>
  <Override PartName="/ppt/notesSlides/notesSlide15.xml" ContentType="application/vnd.openxmlformats-officedocument.presentationml.notesSlide+xml"/>
  <Override PartName="/ppt/tags/tag26.xml" ContentType="application/vnd.openxmlformats-officedocument.presentationml.tags+xml"/>
  <Override PartName="/ppt/notesSlides/notesSlide16.xml" ContentType="application/vnd.openxmlformats-officedocument.presentationml.notesSlide+xml"/>
  <Override PartName="/ppt/tags/tag27.xml" ContentType="application/vnd.openxmlformats-officedocument.presentationml.tags+xml"/>
  <Override PartName="/ppt/notesSlides/notesSlide17.xml" ContentType="application/vnd.openxmlformats-officedocument.presentationml.notesSlide+xml"/>
  <Override PartName="/ppt/tags/tag28.xml" ContentType="application/vnd.openxmlformats-officedocument.presentationml.tags+xml"/>
  <Override PartName="/ppt/notesSlides/notesSlide18.xml" ContentType="application/vnd.openxmlformats-officedocument.presentationml.notesSlide+xml"/>
  <Override PartName="/ppt/tags/tag29.xml" ContentType="application/vnd.openxmlformats-officedocument.presentationml.tags+xml"/>
  <Override PartName="/ppt/notesSlides/notesSlide19.xml" ContentType="application/vnd.openxmlformats-officedocument.presentationml.notesSlide+xml"/>
  <Override PartName="/ppt/tags/tag30.xml" ContentType="application/vnd.openxmlformats-officedocument.presentationml.tags+xml"/>
  <Override PartName="/ppt/notesSlides/notesSlide20.xml" ContentType="application/vnd.openxmlformats-officedocument.presentationml.notesSlide+xml"/>
  <Override PartName="/ppt/tags/tag31.xml" ContentType="application/vnd.openxmlformats-officedocument.presentationml.tags+xml"/>
  <Override PartName="/ppt/notesSlides/notesSlide21.xml" ContentType="application/vnd.openxmlformats-officedocument.presentationml.notesSlide+xml"/>
  <Override PartName="/ppt/tags/tag32.xml" ContentType="application/vnd.openxmlformats-officedocument.presentationml.tags+xml"/>
  <Override PartName="/ppt/notesSlides/notesSlide22.xml" ContentType="application/vnd.openxmlformats-officedocument.presentationml.notesSlide+xml"/>
  <Override PartName="/ppt/tags/tag33.xml" ContentType="application/vnd.openxmlformats-officedocument.presentationml.tags+xml"/>
  <Override PartName="/ppt/notesSlides/notesSlide23.xml" ContentType="application/vnd.openxmlformats-officedocument.presentationml.notesSlide+xml"/>
  <Override PartName="/ppt/tags/tag34.xml" ContentType="application/vnd.openxmlformats-officedocument.presentationml.tags+xml"/>
  <Override PartName="/ppt/notesSlides/notesSlide24.xml" ContentType="application/vnd.openxmlformats-officedocument.presentationml.notesSlide+xml"/>
  <Override PartName="/ppt/tags/tag35.xml" ContentType="application/vnd.openxmlformats-officedocument.presentationml.tags+xml"/>
  <Override PartName="/ppt/notesSlides/notesSlide25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9"/>
  </p:notesMasterIdLst>
  <p:handoutMasterIdLst>
    <p:handoutMasterId r:id="rId30"/>
  </p:handoutMasterIdLst>
  <p:sldIdLst>
    <p:sldId id="310" r:id="rId2"/>
    <p:sldId id="401" r:id="rId3"/>
    <p:sldId id="409" r:id="rId4"/>
    <p:sldId id="412" r:id="rId5"/>
    <p:sldId id="413" r:id="rId6"/>
    <p:sldId id="410" r:id="rId7"/>
    <p:sldId id="414" r:id="rId8"/>
    <p:sldId id="434" r:id="rId9"/>
    <p:sldId id="406" r:id="rId10"/>
    <p:sldId id="408" r:id="rId11"/>
    <p:sldId id="418" r:id="rId12"/>
    <p:sldId id="415" r:id="rId13"/>
    <p:sldId id="433" r:id="rId14"/>
    <p:sldId id="419" r:id="rId15"/>
    <p:sldId id="420" r:id="rId16"/>
    <p:sldId id="421" r:id="rId17"/>
    <p:sldId id="423" r:id="rId18"/>
    <p:sldId id="424" r:id="rId19"/>
    <p:sldId id="422" r:id="rId20"/>
    <p:sldId id="425" r:id="rId21"/>
    <p:sldId id="426" r:id="rId22"/>
    <p:sldId id="427" r:id="rId23"/>
    <p:sldId id="428" r:id="rId24"/>
    <p:sldId id="429" r:id="rId25"/>
    <p:sldId id="430" r:id="rId26"/>
    <p:sldId id="392" r:id="rId27"/>
    <p:sldId id="432" r:id="rId28"/>
  </p:sldIdLst>
  <p:sldSz cx="9144000" cy="6858000" type="screen4x3"/>
  <p:notesSz cx="6797675" cy="9928225"/>
  <p:custDataLst>
    <p:tags r:id="rId31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7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430" userDrawn="1">
          <p15:clr>
            <a:srgbClr val="A4A3A4"/>
          </p15:clr>
        </p15:guide>
        <p15:guide id="4" pos="4940" userDrawn="1">
          <p15:clr>
            <a:srgbClr val="A4A3A4"/>
          </p15:clr>
        </p15:guide>
        <p15:guide id="5" pos="35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D8DCF4"/>
    <a:srgbClr val="00309A"/>
    <a:srgbClr val="00246F"/>
    <a:srgbClr val="FFF3B5"/>
    <a:srgbClr val="1D2661"/>
    <a:srgbClr val="464748"/>
    <a:srgbClr val="6A6B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83" autoAdjust="0"/>
    <p:restoredTop sz="91460"/>
  </p:normalViewPr>
  <p:slideViewPr>
    <p:cSldViewPr snapToGrid="0">
      <p:cViewPr varScale="1">
        <p:scale>
          <a:sx n="97" d="100"/>
          <a:sy n="97" d="100"/>
        </p:scale>
        <p:origin x="1448" y="184"/>
      </p:cViewPr>
      <p:guideLst>
        <p:guide orient="horz" pos="3770"/>
        <p:guide pos="2880"/>
        <p:guide orient="horz" pos="3430"/>
        <p:guide pos="4940"/>
        <p:guide pos="35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8E570-92BB-441D-81ED-003C949E302D}" type="datetimeFigureOut">
              <a:rPr lang="de-DE" smtClean="0"/>
              <a:t>16.01.26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36568-27CC-4E14-9FC8-FE8F15EB87AE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C4D71-6E58-4A63-A897-21882FD44DF7}" type="datetimeFigureOut">
              <a:rPr lang="de-DE" smtClean="0"/>
              <a:pPr/>
              <a:t>16.01.26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EA25B-417C-480A-A131-6C6C717B8E8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7904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A25B-417C-480A-A131-6C6C717B8E82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lphaLcPeriod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EA25B-417C-480A-A131-6C6C717B8E82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2409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lphaLcPeriod"/>
              <a:tabLst/>
              <a:defRPr/>
            </a:pPr>
            <a:r>
              <a:rPr lang="de-DE" dirty="0"/>
              <a:t>Thementage - Prävention: Gesundheit - Sucht- Umgang mit digitalen Endgeräten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lphaLcPeriod"/>
              <a:tabLst/>
              <a:defRPr/>
            </a:pPr>
            <a:r>
              <a:rPr lang="de-DE" dirty="0"/>
              <a:t>Nussknacker erklären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lphaLcPeriod"/>
              <a:tabLst/>
              <a:defRPr/>
            </a:pPr>
            <a:r>
              <a:rPr lang="de-DE" dirty="0"/>
              <a:t>Beratungsteam erläutern: professionelle Unterstützung in schwierigen Situationen durch Schulsozialarbeiterin, Schulseelsorger, Beratungslehrerinnen und Lerncoach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EA25B-417C-480A-A131-6C6C717B8E82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7234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lphaLcPeriod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EA25B-417C-480A-A131-6C6C717B8E82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106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lphaLcPeriod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EA25B-417C-480A-A131-6C6C717B8E82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5392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lphaLcPeriod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EA25B-417C-480A-A131-6C6C717B8E82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4504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lphaLcPeriod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EA25B-417C-480A-A131-6C6C717B8E82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928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lphaLcPeriod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EA25B-417C-480A-A131-6C6C717B8E82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40189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lphaLcPeriod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EA25B-417C-480A-A131-6C6C717B8E82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3738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lphaLcPeriod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EA25B-417C-480A-A131-6C6C717B8E82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301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lphaLcPeriod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EA25B-417C-480A-A131-6C6C717B8E82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4472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lphaLcPeriod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EA25B-417C-480A-A131-6C6C717B8E82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80673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lphaLcPeriod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EA25B-417C-480A-A131-6C6C717B8E82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13621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lphaLcPeriod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EA25B-417C-480A-A131-6C6C717B8E82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358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lphaLcPeriod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EA25B-417C-480A-A131-6C6C717B8E82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00798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lphaLcPeriod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EA25B-417C-480A-A131-6C6C717B8E82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57703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lphaLcPeriod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EA25B-417C-480A-A131-6C6C717B8E82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99369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lphaLcPeriod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EA25B-417C-480A-A131-6C6C717B8E82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5904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EA25B-417C-480A-A131-6C6C717B8E82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60504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EA25B-417C-480A-A131-6C6C717B8E82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052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lphaLcPeriod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EA25B-417C-480A-A131-6C6C717B8E82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7439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lphaLcPeriod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EA25B-417C-480A-A131-6C6C717B8E82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2278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lphaLcPeriod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EA25B-417C-480A-A131-6C6C717B8E82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7870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lphaLcPeriod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EA25B-417C-480A-A131-6C6C717B8E82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937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lphaLcPeriod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EA25B-417C-480A-A131-6C6C717B8E82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3128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lphaLcPeriod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EA25B-417C-480A-A131-6C6C717B8E82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608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lphaLcPeriod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EA25B-417C-480A-A131-6C6C717B8E82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710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>
            <a:extLst>
              <a:ext uri="{FF2B5EF4-FFF2-40B4-BE49-F238E27FC236}">
                <a16:creationId xmlns:a16="http://schemas.microsoft.com/office/drawing/2014/main" id="{8DC6B113-74E6-4019-8D42-67EC90E87C8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390124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eck 10" hidden="1">
            <a:extLst>
              <a:ext uri="{FF2B5EF4-FFF2-40B4-BE49-F238E27FC236}">
                <a16:creationId xmlns:a16="http://schemas.microsoft.com/office/drawing/2014/main" id="{D518E42E-C333-4A75-9729-5D3BEEA75C9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32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7" name="Grafik 6" descr="Ein Bild, das Baum, draußen, Straße, Gebäude enthält.&#10;&#10;Automatisch generierte Beschreibung">
            <a:extLst>
              <a:ext uri="{FF2B5EF4-FFF2-40B4-BE49-F238E27FC236}">
                <a16:creationId xmlns:a16="http://schemas.microsoft.com/office/drawing/2014/main" id="{5D5C07F8-E2FF-44D1-BA77-1B07E2503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7"/>
          <a:stretch/>
        </p:blipFill>
        <p:spPr>
          <a:xfrm>
            <a:off x="0" y="1209095"/>
            <a:ext cx="9144000" cy="29048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1918" y="4411835"/>
            <a:ext cx="7690448" cy="492443"/>
          </a:xfrm>
        </p:spPr>
        <p:txBody>
          <a:bodyPr wrap="square" anchor="b" anchorCtr="0"/>
          <a:lstStyle>
            <a:lvl1pPr algn="l">
              <a:defRPr sz="3200" b="1">
                <a:solidFill>
                  <a:srgbClr val="1D2661"/>
                </a:solidFill>
              </a:defRPr>
            </a:lvl1pPr>
          </a:lstStyle>
          <a:p>
            <a:r>
              <a:rPr lang="de-DE" dirty="0"/>
              <a:t>Titelmasterformat durch Klicken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53292" y="5074172"/>
            <a:ext cx="7690449" cy="307777"/>
          </a:xfrm>
        </p:spPr>
        <p:txBody>
          <a:bodyPr>
            <a:sp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16" name="Grafik 15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B070271B-670B-40A3-A7ED-596348FFC9F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277" y="521389"/>
            <a:ext cx="1863306" cy="470796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5" orient="horz" pos="32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3D279794-3760-49D6-AB47-299671ED8F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653172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B8E6C8D7-0656-4DEC-B84F-6D0EDE2A59C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8D10D7B-D076-4F71-97CC-F7E3DE8E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65366" cy="43088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3D279794-3760-49D6-AB47-299671ED8F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598924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B8E6C8D7-0656-4DEC-B84F-6D0EDE2A59C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947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heme" Target="../theme/theme1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CF2060D4-35A3-4C06-9533-C54290751B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308455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7" imgW="360" imgH="360" progId="">
                  <p:embed/>
                </p:oleObj>
              </mc:Choice>
              <mc:Fallback>
                <p:oleObj name="think-cell Folie" r:id="rId7" imgW="360" imgH="36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988D8AF6-9EDA-4DA1-B10D-DB9855CE3B5C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56536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Titelmasterformat 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19901"/>
            <a:ext cx="82296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9" name="Grafik 1">
            <a:extLst>
              <a:ext uri="{FF2B5EF4-FFF2-40B4-BE49-F238E27FC236}">
                <a16:creationId xmlns:a16="http://schemas.microsoft.com/office/drawing/2014/main" id="{B128CFAE-CE90-4773-9AF7-A5DD5D32D587}"/>
              </a:ext>
            </a:extLst>
          </p:cNvPr>
          <p:cNvPicPr/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4" t="16740" r="3063"/>
          <a:stretch/>
        </p:blipFill>
        <p:spPr bwMode="auto">
          <a:xfrm>
            <a:off x="8316422" y="305903"/>
            <a:ext cx="379004" cy="375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Tx/>
        <a:buNone/>
        <a:tabLst/>
        <a:defRPr sz="1600">
          <a:solidFill>
            <a:schemeClr val="accent4"/>
          </a:solidFill>
          <a:latin typeface="+mn-lt"/>
          <a:ea typeface="+mn-ea"/>
          <a:cs typeface="+mn-cs"/>
        </a:defRPr>
      </a:lvl1pPr>
      <a:lvl2pPr marL="180975" indent="-1809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/>
        <a:defRPr sz="1600">
          <a:solidFill>
            <a:schemeClr val="accent4"/>
          </a:solidFill>
          <a:latin typeface="+mn-lt"/>
          <a:cs typeface="+mn-cs"/>
        </a:defRPr>
      </a:lvl2pPr>
      <a:lvl3pPr marL="361950" indent="-180975" algn="l" rtl="0" eaLnBrk="0" fontAlgn="base" hangingPunct="0">
        <a:spcBef>
          <a:spcPct val="20000"/>
        </a:spcBef>
        <a:spcAft>
          <a:spcPct val="0"/>
        </a:spcAft>
        <a:buFont typeface="Symbol" panose="05050102010706020507" pitchFamily="18" charset="2"/>
        <a:buChar char="-"/>
        <a:defRPr sz="1600">
          <a:solidFill>
            <a:schemeClr val="accent4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26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4092" userDrawn="1">
          <p15:clr>
            <a:srgbClr val="F26B43"/>
          </p15:clr>
        </p15:guide>
        <p15:guide id="4" pos="288" userDrawn="1">
          <p15:clr>
            <a:srgbClr val="F26B43"/>
          </p15:clr>
        </p15:guide>
        <p15:guide id="5" pos="54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6" Type="http://schemas.openxmlformats.org/officeDocument/2006/relationships/hyperlink" Target="http://www.stadtgymnasium-porz.de/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0.bin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4EB8C97F-FF9A-410F-B749-8611640DDB4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971056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>
            <a:extLst>
              <a:ext uri="{FF2B5EF4-FFF2-40B4-BE49-F238E27FC236}">
                <a16:creationId xmlns:a16="http://schemas.microsoft.com/office/drawing/2014/main" id="{5C1CFD4D-5D92-4C85-85B4-7F2236958B5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de-DE" sz="32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E244FC-AE80-47FD-8C8B-41363CA03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527" y="4076329"/>
            <a:ext cx="8248945" cy="2210171"/>
          </a:xfrm>
        </p:spPr>
        <p:txBody>
          <a:bodyPr/>
          <a:lstStyle/>
          <a:p>
            <a:pPr algn="ctr"/>
            <a:br>
              <a:rPr lang="de-DE" sz="2800" dirty="0"/>
            </a:br>
            <a:r>
              <a:rPr lang="de-DE" dirty="0"/>
              <a:t>Herzlich Willkommen</a:t>
            </a:r>
            <a:br>
              <a:rPr lang="de-DE" sz="2800" dirty="0"/>
            </a:br>
            <a:r>
              <a:rPr lang="de-DE" sz="2800" dirty="0"/>
              <a:t>zum Informationsabend</a:t>
            </a:r>
            <a:br>
              <a:rPr lang="de-DE" sz="2800" dirty="0"/>
            </a:br>
            <a:r>
              <a:rPr lang="de-DE" sz="2800" dirty="0"/>
              <a:t>am Stadtgymnasium Köln – Porz</a:t>
            </a:r>
            <a:br>
              <a:rPr lang="de-DE" sz="2800" dirty="0"/>
            </a:br>
            <a:r>
              <a:rPr lang="de-DE" sz="2400" dirty="0"/>
              <a:t>Gymnasium mit Musikzweig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553142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36250C16-07F1-4A50-AAEE-B52558A8BD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36250C16-07F1-4A50-AAEE-B52558A8BD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5989" y="1331828"/>
            <a:ext cx="7979080" cy="2673531"/>
          </a:xfrm>
        </p:spPr>
        <p:txBody>
          <a:bodyPr/>
          <a:lstStyle/>
          <a:p>
            <a:pPr>
              <a:lnSpc>
                <a:spcPct val="150000"/>
              </a:lnSpc>
            </a:pPr>
            <a:br>
              <a:rPr lang="de-DE" sz="3600" dirty="0">
                <a:solidFill>
                  <a:srgbClr val="002060"/>
                </a:solidFill>
              </a:rPr>
            </a:br>
            <a:r>
              <a:rPr lang="de-DE" sz="3600" dirty="0">
                <a:solidFill>
                  <a:srgbClr val="002060"/>
                </a:solidFill>
              </a:rPr>
              <a:t> </a:t>
            </a:r>
            <a:br>
              <a:rPr lang="de-DE" sz="3200" b="0" dirty="0">
                <a:solidFill>
                  <a:srgbClr val="002060"/>
                </a:solidFill>
              </a:rPr>
            </a:br>
            <a:r>
              <a:rPr lang="de-DE" sz="3200" b="0" dirty="0">
                <a:solidFill>
                  <a:srgbClr val="002060"/>
                </a:solidFill>
              </a:rPr>
              <a:t> </a:t>
            </a:r>
            <a:br>
              <a:rPr lang="de-DE" sz="2000" dirty="0">
                <a:solidFill>
                  <a:srgbClr val="002060"/>
                </a:solidFill>
              </a:rPr>
            </a:br>
            <a:br>
              <a:rPr lang="de-DE" sz="2400" dirty="0">
                <a:solidFill>
                  <a:schemeClr val="bg2">
                    <a:lumMod val="50000"/>
                  </a:schemeClr>
                </a:solidFill>
              </a:rPr>
            </a:b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B20E6EB-F073-64CA-0E1A-50B0F74871F4}"/>
              </a:ext>
            </a:extLst>
          </p:cNvPr>
          <p:cNvSpPr txBox="1"/>
          <p:nvPr/>
        </p:nvSpPr>
        <p:spPr>
          <a:xfrm>
            <a:off x="475988" y="327476"/>
            <a:ext cx="7250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2060"/>
                </a:solidFill>
              </a:rPr>
              <a:t>Erprobungsstufe -  pädagogisches Konzept</a:t>
            </a:r>
          </a:p>
          <a:p>
            <a:r>
              <a:rPr lang="de-DE" sz="2000" b="1" dirty="0">
                <a:solidFill>
                  <a:srgbClr val="002060"/>
                </a:solidFill>
              </a:rPr>
              <a:t>Gestaltung des Übergangs</a:t>
            </a:r>
            <a:endParaRPr lang="de-DE" sz="2400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A8ADD0D-7530-BBDB-42B9-87F851665EDF}"/>
              </a:ext>
            </a:extLst>
          </p:cNvPr>
          <p:cNvSpPr txBox="1"/>
          <p:nvPr/>
        </p:nvSpPr>
        <p:spPr>
          <a:xfrm>
            <a:off x="475989" y="1446467"/>
            <a:ext cx="8192022" cy="500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2060"/>
                </a:solidFill>
              </a:rPr>
              <a:t>Kennenlernnachmittag vor den Sommerferien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2060"/>
                </a:solidFill>
              </a:rPr>
              <a:t>1. und 2. Schulwoche – Soziales Lernen und Methodenlernen – verstärkter Einsatz des Klassenleitungsteams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2060"/>
                </a:solidFill>
              </a:rPr>
              <a:t>Kennenlernfahrt (nach den Herbstferien)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2060"/>
                </a:solidFill>
              </a:rPr>
              <a:t>Klassenteams und Fachlehrer*</a:t>
            </a:r>
            <a:r>
              <a:rPr lang="de-DE" sz="2400" dirty="0" err="1">
                <a:solidFill>
                  <a:srgbClr val="002060"/>
                </a:solidFill>
              </a:rPr>
              <a:t>innenprinzip</a:t>
            </a:r>
            <a:endParaRPr lang="de-DE" sz="2400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2060"/>
                </a:solidFill>
              </a:rPr>
              <a:t>Klassenleitung: Methodenlernen / Soziales Lernen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2060"/>
                </a:solidFill>
              </a:rPr>
              <a:t>Bewegte Pause – Erprobungsstufenschulhof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2060"/>
                </a:solidFill>
              </a:rPr>
              <a:t>Verkehrserziehung – Schulwegsicherung - Polizei</a:t>
            </a:r>
          </a:p>
        </p:txBody>
      </p:sp>
    </p:spTree>
    <p:extLst>
      <p:ext uri="{BB962C8B-B14F-4D97-AF65-F5344CB8AC3E}">
        <p14:creationId xmlns:p14="http://schemas.microsoft.com/office/powerpoint/2010/main" val="2101216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36250C16-07F1-4A50-AAEE-B52558A8BD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36250C16-07F1-4A50-AAEE-B52558A8BD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5989" y="1331828"/>
            <a:ext cx="7979080" cy="2673531"/>
          </a:xfrm>
        </p:spPr>
        <p:txBody>
          <a:bodyPr/>
          <a:lstStyle/>
          <a:p>
            <a:pPr>
              <a:lnSpc>
                <a:spcPct val="150000"/>
              </a:lnSpc>
            </a:pPr>
            <a:br>
              <a:rPr lang="de-DE" sz="3600" dirty="0">
                <a:solidFill>
                  <a:srgbClr val="002060"/>
                </a:solidFill>
              </a:rPr>
            </a:br>
            <a:r>
              <a:rPr lang="de-DE" sz="3600" dirty="0">
                <a:solidFill>
                  <a:srgbClr val="002060"/>
                </a:solidFill>
              </a:rPr>
              <a:t> </a:t>
            </a:r>
            <a:br>
              <a:rPr lang="de-DE" sz="3200" b="0" dirty="0">
                <a:solidFill>
                  <a:srgbClr val="002060"/>
                </a:solidFill>
              </a:rPr>
            </a:br>
            <a:r>
              <a:rPr lang="de-DE" sz="3200" b="0" dirty="0">
                <a:solidFill>
                  <a:srgbClr val="002060"/>
                </a:solidFill>
              </a:rPr>
              <a:t> </a:t>
            </a:r>
            <a:br>
              <a:rPr lang="de-DE" sz="2000" dirty="0">
                <a:solidFill>
                  <a:srgbClr val="002060"/>
                </a:solidFill>
              </a:rPr>
            </a:br>
            <a:br>
              <a:rPr lang="de-DE" sz="2400" dirty="0">
                <a:solidFill>
                  <a:schemeClr val="bg2">
                    <a:lumMod val="50000"/>
                  </a:schemeClr>
                </a:solidFill>
              </a:rPr>
            </a:b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B20E6EB-F073-64CA-0E1A-50B0F74871F4}"/>
              </a:ext>
            </a:extLst>
          </p:cNvPr>
          <p:cNvSpPr txBox="1"/>
          <p:nvPr/>
        </p:nvSpPr>
        <p:spPr>
          <a:xfrm>
            <a:off x="475988" y="327476"/>
            <a:ext cx="7342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2060"/>
                </a:solidFill>
              </a:rPr>
              <a:t>Erprobungsstufe – pädagogisches Konzept</a:t>
            </a:r>
          </a:p>
          <a:p>
            <a:r>
              <a:rPr lang="de-DE" sz="2000" b="1" dirty="0">
                <a:solidFill>
                  <a:srgbClr val="002060"/>
                </a:solidFill>
              </a:rPr>
              <a:t>Gestaltung des Übergangs – Lebensraum Schule</a:t>
            </a:r>
            <a:endParaRPr lang="de-DE" sz="2400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A8ADD0D-7530-BBDB-42B9-87F851665EDF}"/>
              </a:ext>
            </a:extLst>
          </p:cNvPr>
          <p:cNvSpPr txBox="1"/>
          <p:nvPr/>
        </p:nvSpPr>
        <p:spPr>
          <a:xfrm>
            <a:off x="475989" y="1446467"/>
            <a:ext cx="8192022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2060"/>
                </a:solidFill>
              </a:rPr>
              <a:t>Patenschülerinnen und –</a:t>
            </a:r>
            <a:r>
              <a:rPr lang="de-DE" sz="2400" dirty="0" err="1">
                <a:solidFill>
                  <a:srgbClr val="002060"/>
                </a:solidFill>
              </a:rPr>
              <a:t>schüler</a:t>
            </a:r>
            <a:r>
              <a:rPr lang="de-DE" sz="2400" dirty="0">
                <a:solidFill>
                  <a:srgbClr val="002060"/>
                </a:solidFill>
              </a:rPr>
              <a:t> „Schlümpfe“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2060"/>
                </a:solidFill>
              </a:rPr>
              <a:t>Prävention mit unterschiedlicher Schwerpunktsetzung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2060"/>
                </a:solidFill>
              </a:rPr>
              <a:t>Nussknacker – schulinterne Lernunterstützung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2060"/>
                </a:solidFill>
              </a:rPr>
              <a:t>Schulsanitätsdienst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2060"/>
                </a:solidFill>
              </a:rPr>
              <a:t>Beratungsteam </a:t>
            </a:r>
          </a:p>
          <a:p>
            <a:pPr>
              <a:lnSpc>
                <a:spcPct val="150000"/>
              </a:lnSpc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816403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36250C16-07F1-4A50-AAEE-B52558A8BD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36250C16-07F1-4A50-AAEE-B52558A8BD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5989" y="1331828"/>
            <a:ext cx="7979080" cy="2673531"/>
          </a:xfrm>
        </p:spPr>
        <p:txBody>
          <a:bodyPr/>
          <a:lstStyle/>
          <a:p>
            <a:pPr>
              <a:lnSpc>
                <a:spcPct val="150000"/>
              </a:lnSpc>
            </a:pPr>
            <a:br>
              <a:rPr lang="de-DE" sz="3600" dirty="0">
                <a:solidFill>
                  <a:srgbClr val="002060"/>
                </a:solidFill>
              </a:rPr>
            </a:br>
            <a:r>
              <a:rPr lang="de-DE" sz="3600" dirty="0">
                <a:solidFill>
                  <a:srgbClr val="002060"/>
                </a:solidFill>
              </a:rPr>
              <a:t> </a:t>
            </a:r>
            <a:br>
              <a:rPr lang="de-DE" sz="3200" b="0" dirty="0">
                <a:solidFill>
                  <a:srgbClr val="002060"/>
                </a:solidFill>
              </a:rPr>
            </a:br>
            <a:r>
              <a:rPr lang="de-DE" sz="3200" b="0" dirty="0">
                <a:solidFill>
                  <a:srgbClr val="002060"/>
                </a:solidFill>
              </a:rPr>
              <a:t> </a:t>
            </a:r>
            <a:br>
              <a:rPr lang="de-DE" sz="2000" dirty="0">
                <a:solidFill>
                  <a:srgbClr val="002060"/>
                </a:solidFill>
              </a:rPr>
            </a:br>
            <a:br>
              <a:rPr lang="de-DE" sz="2400" dirty="0">
                <a:solidFill>
                  <a:schemeClr val="bg2">
                    <a:lumMod val="50000"/>
                  </a:schemeClr>
                </a:solidFill>
              </a:rPr>
            </a:b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B20E6EB-F073-64CA-0E1A-50B0F74871F4}"/>
              </a:ext>
            </a:extLst>
          </p:cNvPr>
          <p:cNvSpPr txBox="1"/>
          <p:nvPr/>
        </p:nvSpPr>
        <p:spPr>
          <a:xfrm>
            <a:off x="379141" y="327476"/>
            <a:ext cx="82888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2060"/>
                </a:solidFill>
              </a:rPr>
              <a:t>Erprobungsstufe – pädagogisches Konzept</a:t>
            </a:r>
          </a:p>
          <a:p>
            <a:r>
              <a:rPr lang="de-DE" b="1" dirty="0">
                <a:solidFill>
                  <a:srgbClr val="002060"/>
                </a:solidFill>
              </a:rPr>
              <a:t>exemplarischer Stundenplan Klasse 5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  <a:endParaRPr lang="de-DE" sz="2400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A8ADD0D-7530-BBDB-42B9-87F851665EDF}"/>
              </a:ext>
            </a:extLst>
          </p:cNvPr>
          <p:cNvSpPr txBox="1"/>
          <p:nvPr/>
        </p:nvSpPr>
        <p:spPr>
          <a:xfrm>
            <a:off x="475989" y="1446467"/>
            <a:ext cx="819202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de-DE" sz="2400" dirty="0"/>
          </a:p>
          <a:p>
            <a:pPr>
              <a:lnSpc>
                <a:spcPct val="150000"/>
              </a:lnSpc>
            </a:pPr>
            <a:endParaRPr lang="de-DE" sz="2400"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BE1EE990-37D9-1994-12DA-86DDD8009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518518"/>
              </p:ext>
            </p:extLst>
          </p:nvPr>
        </p:nvGraphicFramePr>
        <p:xfrm>
          <a:off x="178420" y="1331828"/>
          <a:ext cx="8822224" cy="45880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83112">
                  <a:extLst>
                    <a:ext uri="{9D8B030D-6E8A-4147-A177-3AD203B41FA5}">
                      <a16:colId xmlns:a16="http://schemas.microsoft.com/office/drawing/2014/main" val="3216878562"/>
                    </a:ext>
                  </a:extLst>
                </a:gridCol>
                <a:gridCol w="1304692">
                  <a:extLst>
                    <a:ext uri="{9D8B030D-6E8A-4147-A177-3AD203B41FA5}">
                      <a16:colId xmlns:a16="http://schemas.microsoft.com/office/drawing/2014/main" val="212974010"/>
                    </a:ext>
                  </a:extLst>
                </a:gridCol>
                <a:gridCol w="1611353">
                  <a:extLst>
                    <a:ext uri="{9D8B030D-6E8A-4147-A177-3AD203B41FA5}">
                      <a16:colId xmlns:a16="http://schemas.microsoft.com/office/drawing/2014/main" val="673742719"/>
                    </a:ext>
                  </a:extLst>
                </a:gridCol>
                <a:gridCol w="1366023">
                  <a:extLst>
                    <a:ext uri="{9D8B030D-6E8A-4147-A177-3AD203B41FA5}">
                      <a16:colId xmlns:a16="http://schemas.microsoft.com/office/drawing/2014/main" val="2764352122"/>
                    </a:ext>
                  </a:extLst>
                </a:gridCol>
                <a:gridCol w="1586942">
                  <a:extLst>
                    <a:ext uri="{9D8B030D-6E8A-4147-A177-3AD203B41FA5}">
                      <a16:colId xmlns:a16="http://schemas.microsoft.com/office/drawing/2014/main" val="3045171220"/>
                    </a:ext>
                  </a:extLst>
                </a:gridCol>
                <a:gridCol w="1470102">
                  <a:extLst>
                    <a:ext uri="{9D8B030D-6E8A-4147-A177-3AD203B41FA5}">
                      <a16:colId xmlns:a16="http://schemas.microsoft.com/office/drawing/2014/main" val="3734088395"/>
                    </a:ext>
                  </a:extLst>
                </a:gridCol>
              </a:tblGrid>
              <a:tr h="441216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Montag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Dienstag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Mittwoch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Donnerstag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Freitag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211900"/>
                  </a:ext>
                </a:extLst>
              </a:tr>
              <a:tr h="379275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rgbClr val="002060"/>
                          </a:solidFill>
                        </a:rPr>
                        <a:t>8.10 – 8.55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rgbClr val="002060"/>
                          </a:solidFill>
                        </a:rPr>
                        <a:t>Deutsch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rgbClr val="002060"/>
                          </a:solidFill>
                        </a:rPr>
                        <a:t>Biologie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rgbClr val="002060"/>
                          </a:solidFill>
                        </a:rPr>
                        <a:t>Englisch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rgbClr val="002060"/>
                          </a:solidFill>
                        </a:rPr>
                        <a:t>Mathematik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rgbClr val="002060"/>
                          </a:solidFill>
                        </a:rPr>
                        <a:t>Deutsch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3428972"/>
                  </a:ext>
                </a:extLst>
              </a:tr>
              <a:tr h="379275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rgbClr val="002060"/>
                          </a:solidFill>
                        </a:rPr>
                        <a:t>9.00 – 9.45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rgbClr val="002060"/>
                          </a:solidFill>
                        </a:rPr>
                        <a:t>Deutsch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err="1">
                          <a:solidFill>
                            <a:srgbClr val="002060"/>
                          </a:solidFill>
                        </a:rPr>
                        <a:t>WiPo</a:t>
                      </a:r>
                      <a:endParaRPr lang="de-DE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rgbClr val="002060"/>
                          </a:solidFill>
                        </a:rPr>
                        <a:t>Englisch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rgbClr val="002060"/>
                          </a:solidFill>
                        </a:rPr>
                        <a:t>Englisch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rgbClr val="002060"/>
                          </a:solidFill>
                        </a:rPr>
                        <a:t>Deutsch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0453771"/>
                  </a:ext>
                </a:extLst>
              </a:tr>
              <a:tr h="379275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002060"/>
                          </a:solidFill>
                        </a:rPr>
                        <a:t>1. Pause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106971"/>
                  </a:ext>
                </a:extLst>
              </a:tr>
              <a:tr h="379275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rgbClr val="002060"/>
                          </a:solidFill>
                        </a:rPr>
                        <a:t>10.00 – 10:45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rgbClr val="002060"/>
                          </a:solidFill>
                        </a:rPr>
                        <a:t>Kunst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rgbClr val="002060"/>
                          </a:solidFill>
                        </a:rPr>
                        <a:t>Ergänzungs-stunde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>
                          <a:solidFill>
                            <a:srgbClr val="002060"/>
                          </a:solidFill>
                        </a:rPr>
                        <a:t>Schwimmen/Sport</a:t>
                      </a:r>
                      <a:endParaRPr lang="de-DE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rgbClr val="002060"/>
                          </a:solidFill>
                        </a:rPr>
                        <a:t>Musik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rgbClr val="002060"/>
                          </a:solidFill>
                        </a:rPr>
                        <a:t>Mathematik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8253848"/>
                  </a:ext>
                </a:extLst>
              </a:tr>
              <a:tr h="379275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rgbClr val="002060"/>
                          </a:solidFill>
                        </a:rPr>
                        <a:t>10:50 –   11.35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rgbClr val="002060"/>
                          </a:solidFill>
                        </a:rPr>
                        <a:t>Kunst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rgbClr val="002060"/>
                          </a:solidFill>
                        </a:rPr>
                        <a:t>Mathematik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rgbClr val="002060"/>
                          </a:solidFill>
                        </a:rPr>
                        <a:t>Schwimmen/Sport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rgbClr val="002060"/>
                          </a:solidFill>
                        </a:rPr>
                        <a:t>Musik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rgbClr val="002060"/>
                          </a:solidFill>
                        </a:rPr>
                        <a:t>Mathematik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7052363"/>
                  </a:ext>
                </a:extLst>
              </a:tr>
              <a:tr h="379275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002060"/>
                          </a:solidFill>
                        </a:rPr>
                        <a:t>2. Pause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387765"/>
                  </a:ext>
                </a:extLst>
              </a:tr>
              <a:tr h="513101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rgbClr val="002060"/>
                          </a:solidFill>
                        </a:rPr>
                        <a:t>11.55 – 12.40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rgbClr val="002060"/>
                          </a:solidFill>
                        </a:rPr>
                        <a:t>Englisch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>
                          <a:solidFill>
                            <a:srgbClr val="002060"/>
                          </a:solidFill>
                        </a:rPr>
                        <a:t>Erdkunde</a:t>
                      </a:r>
                      <a:endParaRPr lang="de-DE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rgbClr val="002060"/>
                          </a:solidFill>
                        </a:rPr>
                        <a:t>Biologie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err="1">
                          <a:solidFill>
                            <a:srgbClr val="002060"/>
                          </a:solidFill>
                        </a:rPr>
                        <a:t>WiPo</a:t>
                      </a:r>
                      <a:endParaRPr lang="de-DE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rgbClr val="002060"/>
                          </a:solidFill>
                        </a:rPr>
                        <a:t>Religion /PPL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3658576"/>
                  </a:ext>
                </a:extLst>
              </a:tr>
              <a:tr h="379275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rgbClr val="002060"/>
                          </a:solidFill>
                        </a:rPr>
                        <a:t>12.45 – 13.30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rgbClr val="002060"/>
                          </a:solidFill>
                        </a:rPr>
                        <a:t>Englisch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>
                          <a:solidFill>
                            <a:srgbClr val="002060"/>
                          </a:solidFill>
                        </a:rPr>
                        <a:t>Deutsch</a:t>
                      </a:r>
                      <a:endParaRPr lang="de-DE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rgbClr val="002060"/>
                          </a:solidFill>
                        </a:rPr>
                        <a:t>Erdkunde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rgbClr val="002060"/>
                          </a:solidFill>
                        </a:rPr>
                        <a:t>Sport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de-DE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4216588"/>
                  </a:ext>
                </a:extLst>
              </a:tr>
              <a:tr h="379275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rgbClr val="002060"/>
                          </a:solidFill>
                        </a:rPr>
                        <a:t>Mittagspause                                                    13.35 – 14.15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rgbClr val="002060"/>
                          </a:solidFill>
                        </a:rPr>
                        <a:t>Chor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de-DE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de-DE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rgbClr val="002060"/>
                          </a:solidFill>
                        </a:rPr>
                        <a:t>Rechtschreib- </a:t>
                      </a:r>
                      <a:r>
                        <a:rPr lang="de-DE" sz="1600" dirty="0" err="1">
                          <a:solidFill>
                            <a:srgbClr val="002060"/>
                          </a:solidFill>
                        </a:rPr>
                        <a:t>förderung</a:t>
                      </a:r>
                      <a:r>
                        <a:rPr lang="de-DE" sz="1600" dirty="0">
                          <a:solidFill>
                            <a:srgbClr val="002060"/>
                          </a:solidFill>
                        </a:rPr>
                        <a:t>/ LRS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de-DE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1135999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58E128FE-44E9-F97C-E500-50CC14A305E3}"/>
              </a:ext>
            </a:extLst>
          </p:cNvPr>
          <p:cNvSpPr txBox="1"/>
          <p:nvPr/>
        </p:nvSpPr>
        <p:spPr>
          <a:xfrm>
            <a:off x="167269" y="6034519"/>
            <a:ext cx="883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AG – Angebote finden am Nachmittag statt – Mensa und ÜMI werden über Kolpingbildungswerk angeboten</a:t>
            </a:r>
          </a:p>
        </p:txBody>
      </p:sp>
    </p:spTree>
    <p:extLst>
      <p:ext uri="{BB962C8B-B14F-4D97-AF65-F5344CB8AC3E}">
        <p14:creationId xmlns:p14="http://schemas.microsoft.com/office/powerpoint/2010/main" val="3698990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36250C16-07F1-4A50-AAEE-B52558A8BD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36250C16-07F1-4A50-AAEE-B52558A8BD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5989" y="1331828"/>
            <a:ext cx="7979080" cy="2673531"/>
          </a:xfrm>
        </p:spPr>
        <p:txBody>
          <a:bodyPr/>
          <a:lstStyle/>
          <a:p>
            <a:pPr>
              <a:lnSpc>
                <a:spcPct val="150000"/>
              </a:lnSpc>
            </a:pPr>
            <a:br>
              <a:rPr lang="de-DE" sz="3600" dirty="0">
                <a:solidFill>
                  <a:srgbClr val="002060"/>
                </a:solidFill>
              </a:rPr>
            </a:br>
            <a:r>
              <a:rPr lang="de-DE" sz="3600" dirty="0">
                <a:solidFill>
                  <a:srgbClr val="002060"/>
                </a:solidFill>
              </a:rPr>
              <a:t> </a:t>
            </a:r>
            <a:br>
              <a:rPr lang="de-DE" sz="3200" b="0" dirty="0">
                <a:solidFill>
                  <a:srgbClr val="002060"/>
                </a:solidFill>
              </a:rPr>
            </a:br>
            <a:r>
              <a:rPr lang="de-DE" sz="3200" b="0" dirty="0">
                <a:solidFill>
                  <a:srgbClr val="002060"/>
                </a:solidFill>
              </a:rPr>
              <a:t> </a:t>
            </a:r>
            <a:br>
              <a:rPr lang="de-DE" sz="2000" dirty="0">
                <a:solidFill>
                  <a:srgbClr val="002060"/>
                </a:solidFill>
              </a:rPr>
            </a:br>
            <a:br>
              <a:rPr lang="de-DE" sz="2400" dirty="0">
                <a:solidFill>
                  <a:schemeClr val="bg2">
                    <a:lumMod val="50000"/>
                  </a:schemeClr>
                </a:solidFill>
              </a:rPr>
            </a:b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B20E6EB-F073-64CA-0E1A-50B0F74871F4}"/>
              </a:ext>
            </a:extLst>
          </p:cNvPr>
          <p:cNvSpPr txBox="1"/>
          <p:nvPr/>
        </p:nvSpPr>
        <p:spPr>
          <a:xfrm>
            <a:off x="475988" y="348461"/>
            <a:ext cx="8065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2060"/>
                </a:solidFill>
              </a:rPr>
              <a:t>Schulprofil - Förderkonzepte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A79C513E-E612-3A24-7D90-1FEE34FEB4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901876"/>
              </p:ext>
            </p:extLst>
          </p:nvPr>
        </p:nvGraphicFramePr>
        <p:xfrm>
          <a:off x="475988" y="1222230"/>
          <a:ext cx="8065846" cy="528730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32923">
                  <a:extLst>
                    <a:ext uri="{9D8B030D-6E8A-4147-A177-3AD203B41FA5}">
                      <a16:colId xmlns:a16="http://schemas.microsoft.com/office/drawing/2014/main" val="397575958"/>
                    </a:ext>
                  </a:extLst>
                </a:gridCol>
                <a:gridCol w="4032923">
                  <a:extLst>
                    <a:ext uri="{9D8B030D-6E8A-4147-A177-3AD203B41FA5}">
                      <a16:colId xmlns:a16="http://schemas.microsoft.com/office/drawing/2014/main" val="3906296156"/>
                    </a:ext>
                  </a:extLst>
                </a:gridCol>
              </a:tblGrid>
              <a:tr h="347633">
                <a:tc>
                  <a:txBody>
                    <a:bodyPr/>
                    <a:lstStyle/>
                    <a:p>
                      <a:r>
                        <a:rPr lang="de-DE" sz="1600" dirty="0"/>
                        <a:t>Schulleistungsförderung</a:t>
                      </a:r>
                    </a:p>
                  </a:txBody>
                  <a:tcPr marT="41564" marB="41564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Interessenförderung</a:t>
                      </a:r>
                    </a:p>
                  </a:txBody>
                  <a:tcPr marT="41564" marB="41564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735741"/>
                  </a:ext>
                </a:extLst>
              </a:tr>
              <a:tr h="606884">
                <a:tc>
                  <a:txBody>
                    <a:bodyPr/>
                    <a:lstStyle/>
                    <a:p>
                      <a:r>
                        <a:rPr lang="de-DE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Rechtschreibförderkurse in Klasse 5 und 6</a:t>
                      </a:r>
                      <a:endParaRPr lang="de-DE" sz="1600" dirty="0">
                        <a:solidFill>
                          <a:srgbClr val="002060"/>
                        </a:solidFill>
                      </a:endParaRPr>
                    </a:p>
                  </a:txBody>
                  <a:tcPr marT="41564" marB="41564" anchor="ctr"/>
                </a:tc>
                <a:tc>
                  <a:txBody>
                    <a:bodyPr/>
                    <a:lstStyle/>
                    <a:p>
                      <a:r>
                        <a:rPr lang="de-DE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Arbeitsgemeinschaften im Nachmittagsbereich</a:t>
                      </a:r>
                      <a:endParaRPr lang="de-DE" sz="1600" dirty="0">
                        <a:solidFill>
                          <a:srgbClr val="002060"/>
                        </a:solidFill>
                      </a:endParaRPr>
                    </a:p>
                  </a:txBody>
                  <a:tcPr marT="41564" marB="41564" anchor="ctr"/>
                </a:tc>
                <a:extLst>
                  <a:ext uri="{0D108BD9-81ED-4DB2-BD59-A6C34878D82A}">
                    <a16:rowId xmlns:a16="http://schemas.microsoft.com/office/drawing/2014/main" val="1440786427"/>
                  </a:ext>
                </a:extLst>
              </a:tr>
              <a:tr h="918777">
                <a:tc>
                  <a:txBody>
                    <a:bodyPr/>
                    <a:lstStyle/>
                    <a:p>
                      <a:pPr marL="231775" indent="-180975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de-DE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</a:t>
                      </a:r>
                      <a:r>
                        <a:rPr lang="de-DE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Vertiefung und Erweiterung</a:t>
                      </a:r>
                      <a:r>
                        <a:rPr lang="de-DE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der Basiskompetenzen in  den Unterrichtsfächern</a:t>
                      </a:r>
                      <a:endParaRPr lang="de-DE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1564" marB="4156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Flexibler Differenzierungsbereich</a:t>
                      </a:r>
                      <a:endParaRPr lang="de-DE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1564" marB="41564" anchor="ctr"/>
                </a:tc>
                <a:extLst>
                  <a:ext uri="{0D108BD9-81ED-4DB2-BD59-A6C34878D82A}">
                    <a16:rowId xmlns:a16="http://schemas.microsoft.com/office/drawing/2014/main" val="3721966181"/>
                  </a:ext>
                </a:extLst>
              </a:tr>
              <a:tr h="1125386">
                <a:tc>
                  <a:txBody>
                    <a:bodyPr/>
                    <a:lstStyle/>
                    <a:p>
                      <a:pPr marL="323850" marR="0" lvl="0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</a:t>
                      </a:r>
                      <a:r>
                        <a:rPr lang="de-DE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Endspurtförderung zum Ende der Erprobungsstufe in den Kernfächern</a:t>
                      </a:r>
                      <a:endParaRPr lang="de-DE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1564" marB="41564" anchor="ctr"/>
                </a:tc>
                <a:tc>
                  <a:txBody>
                    <a:bodyPr/>
                    <a:lstStyle/>
                    <a:p>
                      <a:pPr marL="1295400" marR="0" lvl="0" indent="-12954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Wettbewerbe:  z.B. :Mathematik – Physik –Englisch – Deutsch - Musik</a:t>
                      </a:r>
                    </a:p>
                    <a:p>
                      <a:pPr marL="1295400" marR="0" lvl="0" indent="-12954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Zertifikate: Cambridge – </a:t>
                      </a:r>
                      <a:r>
                        <a:rPr lang="de-DE" sz="1600" b="0" i="0" u="none" strike="noStrike" kern="12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Delf</a:t>
                      </a:r>
                      <a:r>
                        <a:rPr lang="de-DE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de-DE" sz="1600" b="0" i="0" u="none" strike="noStrike" kern="12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Dele</a:t>
                      </a:r>
                      <a:r>
                        <a:rPr lang="de-DE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1564" marB="41564" anchor="ctr"/>
                </a:tc>
                <a:extLst>
                  <a:ext uri="{0D108BD9-81ED-4DB2-BD59-A6C34878D82A}">
                    <a16:rowId xmlns:a16="http://schemas.microsoft.com/office/drawing/2014/main" val="3702026953"/>
                  </a:ext>
                </a:extLst>
              </a:tr>
              <a:tr h="706752">
                <a:tc>
                  <a:txBody>
                    <a:bodyPr/>
                    <a:lstStyle/>
                    <a:p>
                      <a:pPr marL="323850" indent="-323850">
                        <a:tabLst/>
                      </a:pPr>
                      <a:r>
                        <a:rPr lang="de-DE" sz="1600" dirty="0">
                          <a:solidFill>
                            <a:srgbClr val="002060"/>
                          </a:solidFill>
                          <a:sym typeface="Wingdings" pitchFamily="2" charset="2"/>
                        </a:rPr>
                        <a:t></a:t>
                      </a:r>
                      <a:r>
                        <a:rPr lang="de-DE" sz="1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itchFamily="2" charset="2"/>
                        </a:rPr>
                        <a:t>  schulinterne Lernunterstützung „Nussknacker“</a:t>
                      </a:r>
                      <a:endParaRPr lang="de-DE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1564" marB="4156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Berufsberatungskonzepte</a:t>
                      </a:r>
                      <a:endParaRPr lang="de-DE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1564" marB="41564" anchor="ctr"/>
                </a:tc>
                <a:extLst>
                  <a:ext uri="{0D108BD9-81ED-4DB2-BD59-A6C34878D82A}">
                    <a16:rowId xmlns:a16="http://schemas.microsoft.com/office/drawing/2014/main" val="4072374235"/>
                  </a:ext>
                </a:extLst>
              </a:tr>
              <a:tr h="402618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rgbClr val="002060"/>
                        </a:solidFill>
                      </a:endParaRPr>
                    </a:p>
                  </a:txBody>
                  <a:tcPr marT="41564" marB="4156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Austauschprogramme</a:t>
                      </a:r>
                      <a:endParaRPr lang="de-DE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1564" marB="41564" anchor="ctr"/>
                </a:tc>
                <a:extLst>
                  <a:ext uri="{0D108BD9-81ED-4DB2-BD59-A6C34878D82A}">
                    <a16:rowId xmlns:a16="http://schemas.microsoft.com/office/drawing/2014/main" val="1239560141"/>
                  </a:ext>
                </a:extLst>
              </a:tr>
              <a:tr h="1179259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rgbClr val="002060"/>
                        </a:solidFill>
                      </a:endParaRPr>
                    </a:p>
                  </a:txBody>
                  <a:tcPr marT="41564" marB="41564" anchor="ctr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Förderung sozialer Kompetenzen (Schüler* helfen Schülern* – Schulsanitätsdienst – Streitschlichter*innen)</a:t>
                      </a:r>
                      <a:endParaRPr lang="de-DE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4126910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728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36250C16-07F1-4A50-AAEE-B52558A8BD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36250C16-07F1-4A50-AAEE-B52558A8BD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5989" y="1331828"/>
            <a:ext cx="7979080" cy="2673531"/>
          </a:xfrm>
        </p:spPr>
        <p:txBody>
          <a:bodyPr/>
          <a:lstStyle/>
          <a:p>
            <a:pPr>
              <a:lnSpc>
                <a:spcPct val="150000"/>
              </a:lnSpc>
            </a:pPr>
            <a:br>
              <a:rPr lang="de-DE" sz="3600" dirty="0">
                <a:solidFill>
                  <a:srgbClr val="002060"/>
                </a:solidFill>
              </a:rPr>
            </a:br>
            <a:r>
              <a:rPr lang="de-DE" sz="3600" dirty="0">
                <a:solidFill>
                  <a:srgbClr val="002060"/>
                </a:solidFill>
              </a:rPr>
              <a:t> </a:t>
            </a:r>
            <a:br>
              <a:rPr lang="de-DE" sz="3200" b="0" dirty="0">
                <a:solidFill>
                  <a:srgbClr val="002060"/>
                </a:solidFill>
              </a:rPr>
            </a:br>
            <a:r>
              <a:rPr lang="de-DE" sz="3200" b="0" dirty="0">
                <a:solidFill>
                  <a:srgbClr val="002060"/>
                </a:solidFill>
              </a:rPr>
              <a:t> </a:t>
            </a:r>
            <a:br>
              <a:rPr lang="de-DE" sz="2000" dirty="0">
                <a:solidFill>
                  <a:srgbClr val="002060"/>
                </a:solidFill>
              </a:rPr>
            </a:br>
            <a:br>
              <a:rPr lang="de-DE" sz="2400" dirty="0">
                <a:solidFill>
                  <a:schemeClr val="bg2">
                    <a:lumMod val="50000"/>
                  </a:schemeClr>
                </a:solidFill>
              </a:rPr>
            </a:b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B20E6EB-F073-64CA-0E1A-50B0F74871F4}"/>
              </a:ext>
            </a:extLst>
          </p:cNvPr>
          <p:cNvSpPr txBox="1"/>
          <p:nvPr/>
        </p:nvSpPr>
        <p:spPr>
          <a:xfrm>
            <a:off x="475989" y="327476"/>
            <a:ext cx="6338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2060"/>
                </a:solidFill>
              </a:rPr>
              <a:t>Schulprofil</a:t>
            </a:r>
          </a:p>
          <a:p>
            <a:r>
              <a:rPr lang="de-DE" sz="2000" b="1" dirty="0">
                <a:solidFill>
                  <a:srgbClr val="002060"/>
                </a:solidFill>
              </a:rPr>
              <a:t>Fahrtenkonzept - Austauschprogramme</a:t>
            </a:r>
            <a:endParaRPr lang="de-DE" sz="2400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A8ADD0D-7530-BBDB-42B9-87F851665EDF}"/>
              </a:ext>
            </a:extLst>
          </p:cNvPr>
          <p:cNvSpPr txBox="1"/>
          <p:nvPr/>
        </p:nvSpPr>
        <p:spPr>
          <a:xfrm>
            <a:off x="475989" y="1446467"/>
            <a:ext cx="8192022" cy="500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3850" indent="-311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002060"/>
                </a:solidFill>
              </a:rPr>
              <a:t>Klasse 5 – „Wir werden Klassen“ –  				   erlebnispädagogische Fahrt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002060"/>
                </a:solidFill>
              </a:rPr>
              <a:t>Klasse 7 – Skifahrt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2060"/>
                </a:solidFill>
              </a:rPr>
              <a:t>Klasse 8/9 – Frankreichaustausch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2060"/>
                </a:solidFill>
              </a:rPr>
              <a:t>Klasse 9/10 – Spanienaustausch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002060"/>
                </a:solidFill>
              </a:rPr>
              <a:t>Klasse 10 – Abschlussfahrt am Ende der Mittelstufe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002060"/>
                </a:solidFill>
              </a:rPr>
              <a:t>EF – Demokratiefahrt nach Berlin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002060"/>
                </a:solidFill>
              </a:rPr>
              <a:t>Q2 – Studienfahrt  </a:t>
            </a:r>
          </a:p>
          <a:p>
            <a:pPr>
              <a:lnSpc>
                <a:spcPct val="150000"/>
              </a:lnSpc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988524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36250C16-07F1-4A50-AAEE-B52558A8BD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36250C16-07F1-4A50-AAEE-B52558A8BD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5989" y="1331828"/>
            <a:ext cx="7979080" cy="2673531"/>
          </a:xfrm>
        </p:spPr>
        <p:txBody>
          <a:bodyPr/>
          <a:lstStyle/>
          <a:p>
            <a:pPr>
              <a:lnSpc>
                <a:spcPct val="150000"/>
              </a:lnSpc>
            </a:pPr>
            <a:br>
              <a:rPr lang="de-DE" sz="3600" dirty="0">
                <a:solidFill>
                  <a:srgbClr val="002060"/>
                </a:solidFill>
              </a:rPr>
            </a:br>
            <a:r>
              <a:rPr lang="de-DE" sz="3600" dirty="0">
                <a:solidFill>
                  <a:srgbClr val="002060"/>
                </a:solidFill>
              </a:rPr>
              <a:t> </a:t>
            </a:r>
            <a:br>
              <a:rPr lang="de-DE" sz="3200" b="0" dirty="0">
                <a:solidFill>
                  <a:srgbClr val="002060"/>
                </a:solidFill>
              </a:rPr>
            </a:br>
            <a:r>
              <a:rPr lang="de-DE" sz="3200" b="0" dirty="0">
                <a:solidFill>
                  <a:srgbClr val="002060"/>
                </a:solidFill>
              </a:rPr>
              <a:t> </a:t>
            </a:r>
            <a:br>
              <a:rPr lang="de-DE" sz="2000" dirty="0">
                <a:solidFill>
                  <a:srgbClr val="002060"/>
                </a:solidFill>
              </a:rPr>
            </a:br>
            <a:br>
              <a:rPr lang="de-DE" sz="2400" dirty="0">
                <a:solidFill>
                  <a:schemeClr val="bg2">
                    <a:lumMod val="50000"/>
                  </a:schemeClr>
                </a:solidFill>
              </a:rPr>
            </a:b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B20E6EB-F073-64CA-0E1A-50B0F74871F4}"/>
              </a:ext>
            </a:extLst>
          </p:cNvPr>
          <p:cNvSpPr txBox="1"/>
          <p:nvPr/>
        </p:nvSpPr>
        <p:spPr>
          <a:xfrm>
            <a:off x="475989" y="327476"/>
            <a:ext cx="6338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2060"/>
                </a:solidFill>
              </a:rPr>
              <a:t>Schulprofil</a:t>
            </a:r>
          </a:p>
          <a:p>
            <a:r>
              <a:rPr lang="de-DE" sz="2000" b="1" dirty="0">
                <a:solidFill>
                  <a:srgbClr val="002060"/>
                </a:solidFill>
              </a:rPr>
              <a:t>Musikzweig</a:t>
            </a:r>
            <a:endParaRPr lang="de-DE" sz="2400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AB743C7-9E64-4CAE-9472-D0CE5374E37A}"/>
              </a:ext>
            </a:extLst>
          </p:cNvPr>
          <p:cNvPicPr/>
          <p:nvPr/>
        </p:nvPicPr>
        <p:blipFill>
          <a:blip r:embed="rId6">
            <a:lum bright="-78000"/>
          </a:blip>
          <a:stretch/>
        </p:blipFill>
        <p:spPr>
          <a:xfrm>
            <a:off x="568711" y="1483114"/>
            <a:ext cx="4003289" cy="3837929"/>
          </a:xfrm>
          <a:prstGeom prst="rect">
            <a:avLst/>
          </a:prstGeom>
          <a:ln>
            <a:noFill/>
          </a:ln>
          <a:effectLst>
            <a:glow rad="419100">
              <a:schemeClr val="accent1">
                <a:satMod val="175000"/>
                <a:alpha val="0"/>
              </a:schemeClr>
            </a:glow>
            <a:softEdge rad="0"/>
          </a:effec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BBB66B7-936B-8E23-4FB4-AC2A5086453B}"/>
              </a:ext>
            </a:extLst>
          </p:cNvPr>
          <p:cNvSpPr txBox="1"/>
          <p:nvPr/>
        </p:nvSpPr>
        <p:spPr>
          <a:xfrm>
            <a:off x="4854889" y="1717289"/>
            <a:ext cx="428617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002060"/>
                </a:solidFill>
              </a:rPr>
              <a:t>Kooperation mit der </a:t>
            </a:r>
            <a:br>
              <a:rPr lang="de-DE" sz="2800" b="1" dirty="0">
                <a:solidFill>
                  <a:srgbClr val="002060"/>
                </a:solidFill>
              </a:rPr>
            </a:br>
            <a:br>
              <a:rPr lang="de-DE" sz="2800" b="1" dirty="0">
                <a:solidFill>
                  <a:srgbClr val="002060"/>
                </a:solidFill>
              </a:rPr>
            </a:br>
            <a:r>
              <a:rPr lang="de-DE" sz="2800" b="1" dirty="0">
                <a:solidFill>
                  <a:srgbClr val="002060"/>
                </a:solidFill>
              </a:rPr>
              <a:t>Rheinischen Musikschule Köln</a:t>
            </a:r>
            <a:br>
              <a:rPr lang="de-DE" sz="2800" b="1" dirty="0">
                <a:solidFill>
                  <a:srgbClr val="002060"/>
                </a:solidFill>
              </a:rPr>
            </a:br>
            <a:br>
              <a:rPr lang="de-DE" sz="2800" b="1" dirty="0">
                <a:solidFill>
                  <a:srgbClr val="002060"/>
                </a:solidFill>
              </a:rPr>
            </a:br>
            <a:r>
              <a:rPr lang="de-DE" sz="2400" b="1" dirty="0">
                <a:solidFill>
                  <a:srgbClr val="002060"/>
                </a:solidFill>
              </a:rPr>
              <a:t>(Carl-</a:t>
            </a:r>
            <a:r>
              <a:rPr lang="de-DE" sz="2400" b="1" dirty="0" err="1">
                <a:solidFill>
                  <a:srgbClr val="002060"/>
                </a:solidFill>
              </a:rPr>
              <a:t>Stamitz</a:t>
            </a:r>
            <a:r>
              <a:rPr lang="de-DE" sz="2400" b="1" dirty="0">
                <a:solidFill>
                  <a:srgbClr val="002060"/>
                </a:solidFill>
              </a:rPr>
              <a:t>-Musikschule)</a:t>
            </a:r>
            <a:br>
              <a:rPr lang="de-DE" sz="2400" b="1" dirty="0">
                <a:solidFill>
                  <a:srgbClr val="002060"/>
                </a:solidFill>
              </a:rPr>
            </a:br>
            <a:br>
              <a:rPr lang="de-DE" sz="1400" b="1" dirty="0">
                <a:solidFill>
                  <a:srgbClr val="002060"/>
                </a:solidFill>
              </a:rPr>
            </a:br>
            <a:endParaRPr lang="de-DE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13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36250C16-07F1-4A50-AAEE-B52558A8BD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36250C16-07F1-4A50-AAEE-B52558A8BD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5989" y="1331828"/>
            <a:ext cx="7979080" cy="2673531"/>
          </a:xfrm>
        </p:spPr>
        <p:txBody>
          <a:bodyPr/>
          <a:lstStyle/>
          <a:p>
            <a:pPr>
              <a:lnSpc>
                <a:spcPct val="150000"/>
              </a:lnSpc>
            </a:pPr>
            <a:br>
              <a:rPr lang="de-DE" sz="3600" dirty="0">
                <a:solidFill>
                  <a:srgbClr val="002060"/>
                </a:solidFill>
              </a:rPr>
            </a:br>
            <a:r>
              <a:rPr lang="de-DE" sz="3600" dirty="0">
                <a:solidFill>
                  <a:srgbClr val="002060"/>
                </a:solidFill>
              </a:rPr>
              <a:t> </a:t>
            </a:r>
            <a:br>
              <a:rPr lang="de-DE" sz="3200" b="0" dirty="0">
                <a:solidFill>
                  <a:srgbClr val="002060"/>
                </a:solidFill>
              </a:rPr>
            </a:br>
            <a:r>
              <a:rPr lang="de-DE" sz="3200" b="0" dirty="0">
                <a:solidFill>
                  <a:srgbClr val="002060"/>
                </a:solidFill>
              </a:rPr>
              <a:t> </a:t>
            </a:r>
            <a:br>
              <a:rPr lang="de-DE" sz="2000" dirty="0">
                <a:solidFill>
                  <a:srgbClr val="002060"/>
                </a:solidFill>
              </a:rPr>
            </a:br>
            <a:br>
              <a:rPr lang="de-DE" sz="2400" dirty="0">
                <a:solidFill>
                  <a:schemeClr val="bg2">
                    <a:lumMod val="50000"/>
                  </a:schemeClr>
                </a:solidFill>
              </a:rPr>
            </a:b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B20E6EB-F073-64CA-0E1A-50B0F74871F4}"/>
              </a:ext>
            </a:extLst>
          </p:cNvPr>
          <p:cNvSpPr txBox="1"/>
          <p:nvPr/>
        </p:nvSpPr>
        <p:spPr>
          <a:xfrm>
            <a:off x="475989" y="327476"/>
            <a:ext cx="6338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2060"/>
                </a:solidFill>
              </a:rPr>
              <a:t>Schulprofil</a:t>
            </a:r>
            <a:endParaRPr lang="de-DE" sz="1600" b="1" dirty="0">
              <a:solidFill>
                <a:srgbClr val="002060"/>
              </a:solidFill>
            </a:endParaRPr>
          </a:p>
          <a:p>
            <a:r>
              <a:rPr lang="de-DE" sz="2000" b="1" dirty="0">
                <a:solidFill>
                  <a:srgbClr val="002060"/>
                </a:solidFill>
              </a:rPr>
              <a:t>Musikzweig  </a:t>
            </a:r>
            <a:endParaRPr lang="de-DE" sz="2400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AB743C7-9E64-4CAE-9472-D0CE5374E37A}"/>
              </a:ext>
            </a:extLst>
          </p:cNvPr>
          <p:cNvPicPr/>
          <p:nvPr/>
        </p:nvPicPr>
        <p:blipFill>
          <a:blip r:embed="rId6">
            <a:lum bright="-78000"/>
          </a:blip>
          <a:stretch/>
        </p:blipFill>
        <p:spPr>
          <a:xfrm>
            <a:off x="7061164" y="780589"/>
            <a:ext cx="1257644" cy="1120941"/>
          </a:xfrm>
          <a:prstGeom prst="rect">
            <a:avLst/>
          </a:prstGeom>
          <a:ln>
            <a:noFill/>
          </a:ln>
          <a:effectLst>
            <a:glow rad="419100">
              <a:schemeClr val="accent1">
                <a:satMod val="175000"/>
                <a:alpha val="0"/>
              </a:schemeClr>
            </a:glow>
            <a:softEdge rad="0"/>
          </a:effec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BBB66B7-936B-8E23-4FB4-AC2A5086453B}"/>
              </a:ext>
            </a:extLst>
          </p:cNvPr>
          <p:cNvSpPr txBox="1"/>
          <p:nvPr/>
        </p:nvSpPr>
        <p:spPr>
          <a:xfrm>
            <a:off x="475989" y="1096917"/>
            <a:ext cx="84226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400" b="1" dirty="0">
                <a:solidFill>
                  <a:srgbClr val="002060"/>
                </a:solidFill>
              </a:rPr>
              <a:t>Pflichtfächer:	</a:t>
            </a:r>
            <a:r>
              <a:rPr lang="de-DE" sz="2400" dirty="0">
                <a:solidFill>
                  <a:srgbClr val="002060"/>
                </a:solidFill>
              </a:rPr>
              <a:t>- Instrument</a:t>
            </a:r>
          </a:p>
          <a:p>
            <a:pPr algn="l">
              <a:lnSpc>
                <a:spcPct val="100000"/>
              </a:lnSpc>
            </a:pPr>
            <a:r>
              <a:rPr lang="de-DE" sz="2400" dirty="0">
                <a:solidFill>
                  <a:srgbClr val="002060"/>
                </a:solidFill>
              </a:rPr>
              <a:t>			- Chor in Klasse 5</a:t>
            </a:r>
          </a:p>
          <a:p>
            <a:pPr algn="l">
              <a:lnSpc>
                <a:spcPct val="100000"/>
              </a:lnSpc>
            </a:pPr>
            <a:r>
              <a:rPr lang="de-DE" sz="2400" dirty="0">
                <a:solidFill>
                  <a:srgbClr val="002060"/>
                </a:solidFill>
              </a:rPr>
              <a:t>			- Rhythmik in Klasse 5/6</a:t>
            </a:r>
          </a:p>
          <a:p>
            <a:pPr algn="l">
              <a:lnSpc>
                <a:spcPct val="100000"/>
              </a:lnSpc>
            </a:pPr>
            <a:r>
              <a:rPr lang="de-DE" sz="2400" dirty="0">
                <a:solidFill>
                  <a:srgbClr val="002060"/>
                </a:solidFill>
              </a:rPr>
              <a:t>			- Musiktheorie in Klasse 9</a:t>
            </a:r>
          </a:p>
          <a:p>
            <a:pPr algn="l">
              <a:lnSpc>
                <a:spcPct val="100000"/>
              </a:lnSpc>
            </a:pPr>
            <a:endParaRPr lang="de-DE" sz="2400" b="1" dirty="0">
              <a:solidFill>
                <a:srgbClr val="002060"/>
              </a:solidFill>
            </a:endParaRPr>
          </a:p>
          <a:p>
            <a:pPr algn="l">
              <a:lnSpc>
                <a:spcPct val="100000"/>
              </a:lnSpc>
            </a:pPr>
            <a:r>
              <a:rPr lang="de-DE" sz="2400" b="1" dirty="0">
                <a:solidFill>
                  <a:srgbClr val="002060"/>
                </a:solidFill>
              </a:rPr>
              <a:t>Wahlpflichtfach:	</a:t>
            </a:r>
            <a:r>
              <a:rPr lang="de-DE" sz="2400" dirty="0">
                <a:solidFill>
                  <a:srgbClr val="002060"/>
                </a:solidFill>
              </a:rPr>
              <a:t>- Ensembleunterricht ab Klasse 6 </a:t>
            </a:r>
            <a:r>
              <a:rPr lang="de-DE" sz="2000" dirty="0">
                <a:solidFill>
                  <a:srgbClr val="002060"/>
                </a:solidFill>
              </a:rPr>
              <a:t>(mindestens 1)</a:t>
            </a:r>
          </a:p>
          <a:p>
            <a:pPr algn="l">
              <a:lnSpc>
                <a:spcPct val="100000"/>
              </a:lnSpc>
            </a:pPr>
            <a:r>
              <a:rPr lang="de-DE" sz="2400" dirty="0">
                <a:solidFill>
                  <a:srgbClr val="002060"/>
                </a:solidFill>
              </a:rPr>
              <a:t>			  (möglich schon ab Klasse 5)</a:t>
            </a:r>
          </a:p>
          <a:p>
            <a:pPr algn="l">
              <a:lnSpc>
                <a:spcPct val="100000"/>
              </a:lnSpc>
            </a:pPr>
            <a:endParaRPr lang="de-DE" sz="2400" b="1" dirty="0">
              <a:solidFill>
                <a:srgbClr val="002060"/>
              </a:solidFill>
            </a:endParaRPr>
          </a:p>
          <a:p>
            <a:pPr algn="l">
              <a:lnSpc>
                <a:spcPct val="100000"/>
              </a:lnSpc>
            </a:pPr>
            <a:r>
              <a:rPr lang="de-DE" sz="2400" b="1" dirty="0">
                <a:solidFill>
                  <a:srgbClr val="002060"/>
                </a:solidFill>
              </a:rPr>
              <a:t>Kosten: 		</a:t>
            </a:r>
            <a:r>
              <a:rPr lang="de-DE" sz="2400" dirty="0">
                <a:solidFill>
                  <a:srgbClr val="002060"/>
                </a:solidFill>
              </a:rPr>
              <a:t>- Instrumentalunterricht (30/45 Min.)</a:t>
            </a:r>
          </a:p>
          <a:p>
            <a:pPr algn="l">
              <a:lnSpc>
                <a:spcPct val="100000"/>
              </a:lnSpc>
            </a:pPr>
            <a:r>
              <a:rPr lang="de-DE" sz="2400" dirty="0">
                <a:solidFill>
                  <a:srgbClr val="002060"/>
                </a:solidFill>
              </a:rPr>
              <a:t>			  </a:t>
            </a:r>
            <a:r>
              <a:rPr lang="de-DE" sz="2000" dirty="0">
                <a:solidFill>
                  <a:srgbClr val="002060"/>
                </a:solidFill>
              </a:rPr>
              <a:t>(Einzelunterricht)</a:t>
            </a:r>
          </a:p>
          <a:p>
            <a:pPr algn="l">
              <a:lnSpc>
                <a:spcPct val="100000"/>
              </a:lnSpc>
            </a:pPr>
            <a:r>
              <a:rPr lang="de-DE" sz="2400" dirty="0">
                <a:solidFill>
                  <a:srgbClr val="002060"/>
                </a:solidFill>
              </a:rPr>
              <a:t>			- Musikzweiggebühr</a:t>
            </a:r>
          </a:p>
          <a:p>
            <a:pPr algn="l">
              <a:lnSpc>
                <a:spcPct val="100000"/>
              </a:lnSpc>
            </a:pPr>
            <a:endParaRPr lang="de-DE" sz="2400" b="1" dirty="0">
              <a:solidFill>
                <a:srgbClr val="002060"/>
              </a:solidFill>
            </a:endParaRPr>
          </a:p>
          <a:p>
            <a:pPr algn="l">
              <a:lnSpc>
                <a:spcPct val="100000"/>
              </a:lnSpc>
            </a:pPr>
            <a:r>
              <a:rPr lang="de-DE" sz="2400" b="1" u="sng" dirty="0">
                <a:solidFill>
                  <a:srgbClr val="002060"/>
                </a:solidFill>
              </a:rPr>
              <a:t>Separater Anmeldebogen</a:t>
            </a:r>
            <a:r>
              <a:rPr lang="de-DE" sz="2400" b="1" dirty="0">
                <a:solidFill>
                  <a:srgbClr val="002060"/>
                </a:solidFill>
              </a:rPr>
              <a:t> muss bei der Schulanmeldung ausgefüllt werden</a:t>
            </a:r>
          </a:p>
        </p:txBody>
      </p:sp>
    </p:spTree>
    <p:extLst>
      <p:ext uri="{BB962C8B-B14F-4D97-AF65-F5344CB8AC3E}">
        <p14:creationId xmlns:p14="http://schemas.microsoft.com/office/powerpoint/2010/main" val="3635090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36250C16-07F1-4A50-AAEE-B52558A8BD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36250C16-07F1-4A50-AAEE-B52558A8BD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5989" y="1331828"/>
            <a:ext cx="7979080" cy="5198696"/>
          </a:xfrm>
        </p:spPr>
        <p:txBody>
          <a:bodyPr/>
          <a:lstStyle/>
          <a:p>
            <a:pPr>
              <a:lnSpc>
                <a:spcPct val="150000"/>
              </a:lnSpc>
            </a:pPr>
            <a:br>
              <a:rPr lang="de-DE" sz="3600" dirty="0">
                <a:solidFill>
                  <a:srgbClr val="002060"/>
                </a:solidFill>
              </a:rPr>
            </a:br>
            <a:r>
              <a:rPr lang="de-DE" sz="3600" dirty="0">
                <a:solidFill>
                  <a:srgbClr val="002060"/>
                </a:solidFill>
              </a:rPr>
              <a:t> </a:t>
            </a:r>
            <a:br>
              <a:rPr lang="de-DE" sz="3200" b="0" dirty="0">
                <a:solidFill>
                  <a:srgbClr val="002060"/>
                </a:solidFill>
              </a:rPr>
            </a:br>
            <a:r>
              <a:rPr lang="de-DE" sz="3200" b="0" dirty="0">
                <a:solidFill>
                  <a:srgbClr val="002060"/>
                </a:solidFill>
              </a:rPr>
              <a:t> </a:t>
            </a:r>
            <a:br>
              <a:rPr lang="de-DE" sz="2000" dirty="0">
                <a:solidFill>
                  <a:srgbClr val="002060"/>
                </a:solidFill>
              </a:rPr>
            </a:br>
            <a:br>
              <a:rPr lang="de-DE" sz="2400" dirty="0">
                <a:solidFill>
                  <a:schemeClr val="bg2">
                    <a:lumMod val="50000"/>
                  </a:schemeClr>
                </a:solidFill>
              </a:rPr>
            </a:b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B20E6EB-F073-64CA-0E1A-50B0F74871F4}"/>
              </a:ext>
            </a:extLst>
          </p:cNvPr>
          <p:cNvSpPr txBox="1"/>
          <p:nvPr/>
        </p:nvSpPr>
        <p:spPr>
          <a:xfrm>
            <a:off x="475989" y="327476"/>
            <a:ext cx="6338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2060"/>
                </a:solidFill>
              </a:rPr>
              <a:t>Schulprofil</a:t>
            </a:r>
            <a:endParaRPr lang="de-DE" sz="2000" b="1" dirty="0">
              <a:solidFill>
                <a:srgbClr val="002060"/>
              </a:solidFill>
            </a:endParaRPr>
          </a:p>
          <a:p>
            <a:r>
              <a:rPr lang="de-DE" b="1" dirty="0">
                <a:solidFill>
                  <a:srgbClr val="002060"/>
                </a:solidFill>
              </a:rPr>
              <a:t>Musikzweig</a:t>
            </a:r>
            <a:endParaRPr lang="de-DE" sz="2000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A8ADD0D-7530-BBDB-42B9-87F851665EDF}"/>
              </a:ext>
            </a:extLst>
          </p:cNvPr>
          <p:cNvSpPr txBox="1"/>
          <p:nvPr/>
        </p:nvSpPr>
        <p:spPr>
          <a:xfrm>
            <a:off x="475989" y="2153171"/>
            <a:ext cx="8389231" cy="4640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002060"/>
                </a:solidFill>
              </a:rPr>
              <a:t>Orchester / Kammerorchester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002060"/>
                </a:solidFill>
              </a:rPr>
              <a:t>Big Band / Blasorchester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002060"/>
                </a:solidFill>
              </a:rPr>
              <a:t>Chöre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002060"/>
                </a:solidFill>
              </a:rPr>
              <a:t>Rock-Pop Bands / Percussion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002060"/>
                </a:solidFill>
              </a:rPr>
              <a:t>Instrumentenspezifische Ensembles (Gitarre, Klavier, Bläser etc.)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002060"/>
                </a:solidFill>
              </a:rPr>
              <a:t>Studienvorbereitende Kurse / Musiktheorie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002060"/>
                </a:solidFill>
              </a:rPr>
              <a:t>Workshops (Improvisation, Gesang, Gitarre, Liedbegleitung)</a:t>
            </a:r>
          </a:p>
          <a:p>
            <a:pPr>
              <a:lnSpc>
                <a:spcPct val="150000"/>
              </a:lnSpc>
            </a:pPr>
            <a:endParaRPr lang="de-DE" sz="2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250E66D-20C4-0AED-BC4E-9703BD9139B8}"/>
              </a:ext>
            </a:extLst>
          </p:cNvPr>
          <p:cNvSpPr txBox="1"/>
          <p:nvPr/>
        </p:nvSpPr>
        <p:spPr>
          <a:xfrm>
            <a:off x="475989" y="1542000"/>
            <a:ext cx="4460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002060"/>
                </a:solidFill>
              </a:rPr>
              <a:t>Wahlpflichtangebote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97A63EB-3F29-E770-0CCC-4E53289EB1A5}"/>
              </a:ext>
            </a:extLst>
          </p:cNvPr>
          <p:cNvPicPr/>
          <p:nvPr/>
        </p:nvPicPr>
        <p:blipFill>
          <a:blip r:embed="rId6">
            <a:lum bright="-78000"/>
          </a:blip>
          <a:stretch/>
        </p:blipFill>
        <p:spPr>
          <a:xfrm>
            <a:off x="6982621" y="825190"/>
            <a:ext cx="1257644" cy="1120941"/>
          </a:xfrm>
          <a:prstGeom prst="rect">
            <a:avLst/>
          </a:prstGeom>
          <a:ln>
            <a:noFill/>
          </a:ln>
          <a:effectLst>
            <a:glow rad="419100">
              <a:schemeClr val="accent1">
                <a:satMod val="175000"/>
                <a:alpha val="0"/>
              </a:schemeClr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166173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36250C16-07F1-4A50-AAEE-B52558A8BD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36250C16-07F1-4A50-AAEE-B52558A8BD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5989" y="1331828"/>
            <a:ext cx="7979080" cy="5198696"/>
          </a:xfrm>
        </p:spPr>
        <p:txBody>
          <a:bodyPr/>
          <a:lstStyle/>
          <a:p>
            <a:pPr>
              <a:lnSpc>
                <a:spcPct val="150000"/>
              </a:lnSpc>
            </a:pPr>
            <a:br>
              <a:rPr lang="de-DE" sz="3600" dirty="0">
                <a:solidFill>
                  <a:srgbClr val="002060"/>
                </a:solidFill>
              </a:rPr>
            </a:br>
            <a:r>
              <a:rPr lang="de-DE" sz="3600" dirty="0">
                <a:solidFill>
                  <a:srgbClr val="002060"/>
                </a:solidFill>
              </a:rPr>
              <a:t> </a:t>
            </a:r>
            <a:br>
              <a:rPr lang="de-DE" sz="3200" b="0" dirty="0">
                <a:solidFill>
                  <a:srgbClr val="002060"/>
                </a:solidFill>
              </a:rPr>
            </a:br>
            <a:r>
              <a:rPr lang="de-DE" sz="3200" b="0" dirty="0">
                <a:solidFill>
                  <a:srgbClr val="002060"/>
                </a:solidFill>
              </a:rPr>
              <a:t> </a:t>
            </a:r>
            <a:br>
              <a:rPr lang="de-DE" sz="2000" dirty="0">
                <a:solidFill>
                  <a:srgbClr val="002060"/>
                </a:solidFill>
              </a:rPr>
            </a:br>
            <a:br>
              <a:rPr lang="de-DE" sz="2400" dirty="0">
                <a:solidFill>
                  <a:schemeClr val="bg2">
                    <a:lumMod val="50000"/>
                  </a:schemeClr>
                </a:solidFill>
              </a:rPr>
            </a:b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B20E6EB-F073-64CA-0E1A-50B0F74871F4}"/>
              </a:ext>
            </a:extLst>
          </p:cNvPr>
          <p:cNvSpPr txBox="1"/>
          <p:nvPr/>
        </p:nvSpPr>
        <p:spPr>
          <a:xfrm>
            <a:off x="475989" y="327476"/>
            <a:ext cx="6338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2060"/>
                </a:solidFill>
              </a:rPr>
              <a:t>Schulprofil</a:t>
            </a:r>
            <a:endParaRPr lang="de-DE" sz="2000" b="1" dirty="0">
              <a:solidFill>
                <a:srgbClr val="002060"/>
              </a:solidFill>
            </a:endParaRPr>
          </a:p>
          <a:p>
            <a:r>
              <a:rPr lang="de-DE" b="1" dirty="0">
                <a:solidFill>
                  <a:srgbClr val="002060"/>
                </a:solidFill>
              </a:rPr>
              <a:t>Musikzweig</a:t>
            </a:r>
            <a:endParaRPr lang="de-DE" sz="2000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A8ADD0D-7530-BBDB-42B9-87F851665EDF}"/>
              </a:ext>
            </a:extLst>
          </p:cNvPr>
          <p:cNvSpPr txBox="1"/>
          <p:nvPr/>
        </p:nvSpPr>
        <p:spPr>
          <a:xfrm>
            <a:off x="585745" y="1993755"/>
            <a:ext cx="7108598" cy="4040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200" b="1" dirty="0">
                <a:solidFill>
                  <a:srgbClr val="002060"/>
                </a:solidFill>
              </a:rPr>
              <a:t>Jährliche Konzerte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002060"/>
                </a:solidFill>
              </a:rPr>
              <a:t>Ein Musikklassenkonzert pro Schuljahr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002060"/>
                </a:solidFill>
              </a:rPr>
              <a:t>Ein gemeinsames Konzert der Ensembles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e-DE" sz="2200" b="1" dirty="0">
                <a:solidFill>
                  <a:srgbClr val="002060"/>
                </a:solidFill>
              </a:rPr>
              <a:t>Weitere Veranstaltungen / Konzerte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002060"/>
                </a:solidFill>
              </a:rPr>
              <a:t>Musical / Musiktheater im Zweijahresrhythmus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002060"/>
                </a:solidFill>
              </a:rPr>
              <a:t>Schul- / Musikschulfeste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002060"/>
                </a:solidFill>
              </a:rPr>
              <a:t>Wettbewerbe (Jugend musiziert u.a.)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002060"/>
                </a:solidFill>
              </a:rPr>
              <a:t>Probenwochenenden / Probenfahrten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002060"/>
                </a:solidFill>
              </a:rPr>
              <a:t>Benefiz- / Weihnachtskonzerte</a:t>
            </a:r>
          </a:p>
          <a:p>
            <a:pPr>
              <a:lnSpc>
                <a:spcPct val="150000"/>
              </a:lnSpc>
            </a:pPr>
            <a:endParaRPr lang="de-DE" sz="2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250E66D-20C4-0AED-BC4E-9703BD9139B8}"/>
              </a:ext>
            </a:extLst>
          </p:cNvPr>
          <p:cNvSpPr txBox="1"/>
          <p:nvPr/>
        </p:nvSpPr>
        <p:spPr>
          <a:xfrm>
            <a:off x="475989" y="1284204"/>
            <a:ext cx="4460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002060"/>
                </a:solidFill>
              </a:rPr>
              <a:t>Veranstaltungen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237F05E-4420-78B5-B6F5-8FED7090170C}"/>
              </a:ext>
            </a:extLst>
          </p:cNvPr>
          <p:cNvSpPr txBox="1"/>
          <p:nvPr/>
        </p:nvSpPr>
        <p:spPr>
          <a:xfrm>
            <a:off x="7426712" y="8251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97A63EB-3F29-E770-0CCC-4E53289EB1A5}"/>
              </a:ext>
            </a:extLst>
          </p:cNvPr>
          <p:cNvPicPr/>
          <p:nvPr/>
        </p:nvPicPr>
        <p:blipFill>
          <a:blip r:embed="rId6">
            <a:lum bright="-78000"/>
          </a:blip>
          <a:stretch/>
        </p:blipFill>
        <p:spPr>
          <a:xfrm>
            <a:off x="6982621" y="825190"/>
            <a:ext cx="1257644" cy="1120941"/>
          </a:xfrm>
          <a:prstGeom prst="rect">
            <a:avLst/>
          </a:prstGeom>
          <a:ln>
            <a:noFill/>
          </a:ln>
          <a:effectLst>
            <a:glow rad="419100">
              <a:schemeClr val="accent1">
                <a:satMod val="175000"/>
                <a:alpha val="0"/>
              </a:schemeClr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980837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36250C16-07F1-4A50-AAEE-B52558A8BD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36250C16-07F1-4A50-AAEE-B52558A8BD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5989" y="1331829"/>
            <a:ext cx="7979080" cy="1757060"/>
          </a:xfrm>
        </p:spPr>
        <p:txBody>
          <a:bodyPr/>
          <a:lstStyle/>
          <a:p>
            <a:pPr>
              <a:lnSpc>
                <a:spcPct val="150000"/>
              </a:lnSpc>
            </a:pPr>
            <a:br>
              <a:rPr lang="de-DE" sz="3600" dirty="0">
                <a:solidFill>
                  <a:srgbClr val="002060"/>
                </a:solidFill>
              </a:rPr>
            </a:br>
            <a:r>
              <a:rPr lang="de-DE" sz="3600" dirty="0">
                <a:solidFill>
                  <a:srgbClr val="002060"/>
                </a:solidFill>
              </a:rPr>
              <a:t> </a:t>
            </a:r>
            <a:br>
              <a:rPr lang="de-DE" sz="3200" b="0" dirty="0">
                <a:solidFill>
                  <a:srgbClr val="002060"/>
                </a:solidFill>
              </a:rPr>
            </a:br>
            <a:r>
              <a:rPr lang="de-DE" sz="3200" b="0" dirty="0">
                <a:solidFill>
                  <a:srgbClr val="002060"/>
                </a:solidFill>
              </a:rPr>
              <a:t> </a:t>
            </a:r>
            <a:br>
              <a:rPr lang="de-DE" sz="2000" dirty="0">
                <a:solidFill>
                  <a:srgbClr val="002060"/>
                </a:solidFill>
              </a:rPr>
            </a:br>
            <a:br>
              <a:rPr lang="de-DE" sz="2400" dirty="0">
                <a:solidFill>
                  <a:schemeClr val="bg2">
                    <a:lumMod val="50000"/>
                  </a:schemeClr>
                </a:solidFill>
              </a:rPr>
            </a:b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B20E6EB-F073-64CA-0E1A-50B0F74871F4}"/>
              </a:ext>
            </a:extLst>
          </p:cNvPr>
          <p:cNvSpPr txBox="1"/>
          <p:nvPr/>
        </p:nvSpPr>
        <p:spPr>
          <a:xfrm>
            <a:off x="475989" y="327476"/>
            <a:ext cx="6338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2060"/>
                </a:solidFill>
              </a:rPr>
              <a:t>Schulprofil</a:t>
            </a:r>
            <a:endParaRPr lang="de-DE" sz="1600" b="1" dirty="0">
              <a:solidFill>
                <a:srgbClr val="002060"/>
              </a:solidFill>
            </a:endParaRPr>
          </a:p>
          <a:p>
            <a:r>
              <a:rPr lang="de-DE" sz="2000" b="1" dirty="0">
                <a:solidFill>
                  <a:srgbClr val="002060"/>
                </a:solidFill>
              </a:rPr>
              <a:t>Musikzweig  </a:t>
            </a:r>
            <a:endParaRPr lang="de-DE" sz="2400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AB743C7-9E64-4CAE-9472-D0CE5374E37A}"/>
              </a:ext>
            </a:extLst>
          </p:cNvPr>
          <p:cNvPicPr/>
          <p:nvPr/>
        </p:nvPicPr>
        <p:blipFill>
          <a:blip r:embed="rId6">
            <a:lum bright="-78000"/>
          </a:blip>
          <a:stretch/>
        </p:blipFill>
        <p:spPr>
          <a:xfrm>
            <a:off x="7362246" y="747136"/>
            <a:ext cx="1257644" cy="1120941"/>
          </a:xfrm>
          <a:prstGeom prst="rect">
            <a:avLst/>
          </a:prstGeom>
          <a:ln>
            <a:noFill/>
          </a:ln>
          <a:effectLst>
            <a:glow rad="419100">
              <a:schemeClr val="accent1">
                <a:satMod val="175000"/>
                <a:alpha val="0"/>
              </a:schemeClr>
            </a:glow>
            <a:softEdge rad="0"/>
          </a:effec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BBB66B7-936B-8E23-4FB4-AC2A5086453B}"/>
              </a:ext>
            </a:extLst>
          </p:cNvPr>
          <p:cNvSpPr txBox="1"/>
          <p:nvPr/>
        </p:nvSpPr>
        <p:spPr>
          <a:xfrm>
            <a:off x="464837" y="1558500"/>
            <a:ext cx="8422684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3600" b="1" dirty="0">
                <a:solidFill>
                  <a:srgbClr val="002060"/>
                </a:solidFill>
              </a:rPr>
              <a:t>Eignungsfeststellung</a:t>
            </a:r>
          </a:p>
          <a:p>
            <a:pPr algn="ctr">
              <a:lnSpc>
                <a:spcPct val="100000"/>
              </a:lnSpc>
            </a:pPr>
            <a:endParaRPr lang="de-DE" dirty="0">
              <a:solidFill>
                <a:srgbClr val="00206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de-DE" dirty="0">
                <a:solidFill>
                  <a:srgbClr val="002060"/>
                </a:solidFill>
              </a:rPr>
              <a:t>In Gruppen zu je drei / vier Kindern</a:t>
            </a:r>
          </a:p>
          <a:p>
            <a:pPr algn="ctr">
              <a:lnSpc>
                <a:spcPct val="100000"/>
              </a:lnSpc>
            </a:pPr>
            <a:endParaRPr lang="de-DE" sz="1000" dirty="0">
              <a:solidFill>
                <a:srgbClr val="002060"/>
              </a:solidFill>
            </a:endParaRPr>
          </a:p>
          <a:p>
            <a:pPr algn="ctr">
              <a:lnSpc>
                <a:spcPct val="100000"/>
              </a:lnSpc>
            </a:pPr>
            <a:endParaRPr lang="de-DE" sz="1100" b="1" u="sng" dirty="0">
              <a:solidFill>
                <a:srgbClr val="00206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de-DE" sz="2000" b="1" u="sng" dirty="0">
                <a:solidFill>
                  <a:srgbClr val="002060"/>
                </a:solidFill>
              </a:rPr>
              <a:t>Termin:</a:t>
            </a:r>
            <a:r>
              <a:rPr lang="de-DE" sz="2000" b="1" dirty="0">
                <a:solidFill>
                  <a:srgbClr val="002060"/>
                </a:solidFill>
              </a:rPr>
              <a:t> Freitag, 24. April 2026 (vormittags)</a:t>
            </a:r>
          </a:p>
          <a:p>
            <a:pPr algn="ctr">
              <a:lnSpc>
                <a:spcPct val="100000"/>
              </a:lnSpc>
            </a:pPr>
            <a:endParaRPr lang="de-DE" sz="2400" b="1" dirty="0">
              <a:solidFill>
                <a:srgbClr val="002060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0721582-2FEA-CA1C-BA3E-95DE2A235814}"/>
              </a:ext>
            </a:extLst>
          </p:cNvPr>
          <p:cNvSpPr txBox="1"/>
          <p:nvPr/>
        </p:nvSpPr>
        <p:spPr>
          <a:xfrm>
            <a:off x="814040" y="3909015"/>
            <a:ext cx="53302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1" dirty="0">
                <a:solidFill>
                  <a:srgbClr val="002060"/>
                </a:solidFill>
              </a:rPr>
              <a:t>1. Sing- und Hörfähigkeit</a:t>
            </a:r>
          </a:p>
          <a:p>
            <a:pPr algn="l">
              <a:lnSpc>
                <a:spcPct val="100000"/>
              </a:lnSpc>
            </a:pPr>
            <a:endParaRPr lang="de-DE" u="sng" dirty="0">
              <a:solidFill>
                <a:srgbClr val="002060"/>
              </a:solidFill>
            </a:endParaRPr>
          </a:p>
          <a:p>
            <a:pPr algn="l">
              <a:lnSpc>
                <a:spcPct val="100000"/>
              </a:lnSpc>
            </a:pPr>
            <a:r>
              <a:rPr lang="de-DE" sz="2000" b="1" dirty="0">
                <a:solidFill>
                  <a:srgbClr val="002060"/>
                </a:solidFill>
              </a:rPr>
              <a:t>2. Rhythmik</a:t>
            </a:r>
          </a:p>
          <a:p>
            <a:pPr algn="l">
              <a:lnSpc>
                <a:spcPct val="100000"/>
              </a:lnSpc>
            </a:pPr>
            <a:endParaRPr lang="de-DE" sz="2000" b="1" dirty="0">
              <a:solidFill>
                <a:srgbClr val="002060"/>
              </a:solidFill>
            </a:endParaRPr>
          </a:p>
          <a:p>
            <a:pPr algn="l">
              <a:lnSpc>
                <a:spcPct val="100000"/>
              </a:lnSpc>
            </a:pPr>
            <a:r>
              <a:rPr lang="de-DE" sz="2000" b="1" dirty="0">
                <a:solidFill>
                  <a:srgbClr val="002060"/>
                </a:solidFill>
              </a:rPr>
              <a:t>3. Instrument</a:t>
            </a:r>
          </a:p>
        </p:txBody>
      </p:sp>
    </p:spTree>
    <p:extLst>
      <p:ext uri="{BB962C8B-B14F-4D97-AF65-F5344CB8AC3E}">
        <p14:creationId xmlns:p14="http://schemas.microsoft.com/office/powerpoint/2010/main" val="1720763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36250C16-07F1-4A50-AAEE-B52558A8BD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36250C16-07F1-4A50-AAEE-B52558A8BD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26300" y="1853325"/>
            <a:ext cx="8209089" cy="4430978"/>
          </a:xfrm>
        </p:spPr>
        <p:txBody>
          <a:bodyPr anchor="ctr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2400" b="0" dirty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de-DE" sz="2400" dirty="0">
                <a:solidFill>
                  <a:srgbClr val="002060"/>
                </a:solidFill>
              </a:rPr>
              <a:t>Organisation und Struktur des Stadtgymnasiums</a:t>
            </a:r>
            <a:br>
              <a:rPr lang="de-DE" sz="3600" b="1" dirty="0">
                <a:solidFill>
                  <a:srgbClr val="002060"/>
                </a:solidFill>
              </a:rPr>
            </a:br>
            <a:r>
              <a:rPr lang="de-DE" sz="2400" b="0" dirty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de-DE" sz="2400" dirty="0">
                <a:solidFill>
                  <a:srgbClr val="002060"/>
                </a:solidFill>
              </a:rPr>
              <a:t>Informationen zur Erprobungsstufe</a:t>
            </a:r>
            <a:br>
              <a:rPr lang="de-DE" sz="3200" dirty="0">
                <a:solidFill>
                  <a:srgbClr val="002060"/>
                </a:solidFill>
              </a:rPr>
            </a:br>
            <a:r>
              <a:rPr lang="de-DE" sz="2400" b="0" dirty="0">
                <a:solidFill>
                  <a:srgbClr val="002060"/>
                </a:solidFill>
                <a:sym typeface="Wingdings" pitchFamily="2" charset="2"/>
              </a:rPr>
              <a:t></a:t>
            </a:r>
            <a:r>
              <a:rPr lang="de-DE" sz="2400" dirty="0">
                <a:solidFill>
                  <a:srgbClr val="002060"/>
                </a:solidFill>
              </a:rPr>
              <a:t> Schulprofil – Förderkonzepte – Fahrtenkonzept</a:t>
            </a:r>
            <a:br>
              <a:rPr lang="de-DE" sz="3200" dirty="0">
                <a:solidFill>
                  <a:srgbClr val="002060"/>
                </a:solidFill>
              </a:rPr>
            </a:br>
            <a:r>
              <a:rPr lang="de-DE" sz="2400" b="0" dirty="0">
                <a:solidFill>
                  <a:srgbClr val="002060"/>
                </a:solidFill>
                <a:sym typeface="Wingdings" pitchFamily="2" charset="2"/>
              </a:rPr>
              <a:t></a:t>
            </a:r>
            <a:r>
              <a:rPr lang="de-DE" sz="2400" dirty="0">
                <a:solidFill>
                  <a:srgbClr val="002060"/>
                </a:solidFill>
              </a:rPr>
              <a:t> Schulprofil – Musikzweig </a:t>
            </a:r>
            <a:br>
              <a:rPr lang="de-DE" sz="2400" dirty="0">
                <a:solidFill>
                  <a:srgbClr val="002060"/>
                </a:solidFill>
              </a:rPr>
            </a:br>
            <a:r>
              <a:rPr lang="de-DE" sz="2400" b="0" dirty="0">
                <a:solidFill>
                  <a:srgbClr val="002060"/>
                </a:solidFill>
                <a:sym typeface="Wingdings" pitchFamily="2" charset="2"/>
              </a:rPr>
              <a:t></a:t>
            </a:r>
            <a:r>
              <a:rPr lang="de-DE" sz="2400" dirty="0">
                <a:solidFill>
                  <a:srgbClr val="002060"/>
                </a:solidFill>
              </a:rPr>
              <a:t> Übermittagsbetreuung</a:t>
            </a:r>
            <a:br>
              <a:rPr lang="de-DE" sz="2400" dirty="0">
                <a:solidFill>
                  <a:srgbClr val="002060"/>
                </a:solidFill>
              </a:rPr>
            </a:br>
            <a:r>
              <a:rPr lang="de-DE" sz="2400" b="0" dirty="0">
                <a:solidFill>
                  <a:srgbClr val="002060"/>
                </a:solidFill>
                <a:sym typeface="Wingdings" pitchFamily="2" charset="2"/>
              </a:rPr>
              <a:t></a:t>
            </a:r>
            <a:r>
              <a:rPr lang="de-DE" sz="2400" dirty="0">
                <a:solidFill>
                  <a:srgbClr val="002060"/>
                </a:solidFill>
              </a:rPr>
              <a:t> Schulgemeinde – Schülervertretung – Elternmitarbeit</a:t>
            </a:r>
            <a:br>
              <a:rPr lang="de-DE" sz="2400" dirty="0">
                <a:solidFill>
                  <a:srgbClr val="002060"/>
                </a:solidFill>
              </a:rPr>
            </a:br>
            <a:r>
              <a:rPr lang="de-DE" sz="2400" b="0" dirty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de-DE" sz="2400" dirty="0">
                <a:solidFill>
                  <a:srgbClr val="002060"/>
                </a:solidFill>
              </a:rPr>
              <a:t>Anmeldeverfahren </a:t>
            </a:r>
            <a:br>
              <a:rPr lang="de-DE" sz="2400" dirty="0">
                <a:solidFill>
                  <a:schemeClr val="bg2">
                    <a:lumMod val="50000"/>
                  </a:schemeClr>
                </a:solidFill>
              </a:rPr>
            </a:b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B20E6EB-F073-64CA-0E1A-50B0F74871F4}"/>
              </a:ext>
            </a:extLst>
          </p:cNvPr>
          <p:cNvSpPr txBox="1"/>
          <p:nvPr/>
        </p:nvSpPr>
        <p:spPr>
          <a:xfrm>
            <a:off x="637730" y="573697"/>
            <a:ext cx="7146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002060"/>
                </a:solidFill>
              </a:rPr>
              <a:t>Gestaltung des Informationsabends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16603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36250C16-07F1-4A50-AAEE-B52558A8BD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36250C16-07F1-4A50-AAEE-B52558A8BD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5989" y="1331828"/>
            <a:ext cx="7979080" cy="2673531"/>
          </a:xfrm>
        </p:spPr>
        <p:txBody>
          <a:bodyPr/>
          <a:lstStyle/>
          <a:p>
            <a:pPr>
              <a:lnSpc>
                <a:spcPct val="150000"/>
              </a:lnSpc>
            </a:pPr>
            <a:br>
              <a:rPr lang="de-DE" sz="3600" dirty="0">
                <a:solidFill>
                  <a:srgbClr val="002060"/>
                </a:solidFill>
              </a:rPr>
            </a:br>
            <a:r>
              <a:rPr lang="de-DE" sz="3600" dirty="0">
                <a:solidFill>
                  <a:srgbClr val="002060"/>
                </a:solidFill>
              </a:rPr>
              <a:t> </a:t>
            </a:r>
            <a:br>
              <a:rPr lang="de-DE" sz="3200" b="0" dirty="0">
                <a:solidFill>
                  <a:srgbClr val="002060"/>
                </a:solidFill>
              </a:rPr>
            </a:br>
            <a:r>
              <a:rPr lang="de-DE" sz="3200" b="0" dirty="0">
                <a:solidFill>
                  <a:srgbClr val="002060"/>
                </a:solidFill>
              </a:rPr>
              <a:t> </a:t>
            </a:r>
            <a:br>
              <a:rPr lang="de-DE" sz="2000" dirty="0">
                <a:solidFill>
                  <a:srgbClr val="002060"/>
                </a:solidFill>
              </a:rPr>
            </a:br>
            <a:br>
              <a:rPr lang="de-DE" sz="2400" dirty="0">
                <a:solidFill>
                  <a:schemeClr val="bg2">
                    <a:lumMod val="50000"/>
                  </a:schemeClr>
                </a:solidFill>
              </a:rPr>
            </a:b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B20E6EB-F073-64CA-0E1A-50B0F74871F4}"/>
              </a:ext>
            </a:extLst>
          </p:cNvPr>
          <p:cNvSpPr txBox="1"/>
          <p:nvPr/>
        </p:nvSpPr>
        <p:spPr>
          <a:xfrm>
            <a:off x="475989" y="327476"/>
            <a:ext cx="6338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Übermittagsbetreuung</a:t>
            </a:r>
            <a:endParaRPr lang="de-DE" sz="2400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A8ADD0D-7530-BBDB-42B9-87F851665EDF}"/>
              </a:ext>
            </a:extLst>
          </p:cNvPr>
          <p:cNvSpPr txBox="1"/>
          <p:nvPr/>
        </p:nvSpPr>
        <p:spPr>
          <a:xfrm>
            <a:off x="0" y="1446467"/>
            <a:ext cx="9144000" cy="4902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800" b="1" dirty="0">
                <a:solidFill>
                  <a:srgbClr val="002060"/>
                </a:solidFill>
              </a:rPr>
              <a:t>Übermittagsbetreuung – ÜMI </a:t>
            </a:r>
          </a:p>
          <a:p>
            <a:pPr algn="ctr">
              <a:spcBef>
                <a:spcPts val="600"/>
              </a:spcBef>
            </a:pPr>
            <a:r>
              <a:rPr lang="de-DE" sz="2800" dirty="0">
                <a:solidFill>
                  <a:srgbClr val="002060"/>
                </a:solidFill>
              </a:rPr>
              <a:t>Susanne Neuhaus</a:t>
            </a:r>
          </a:p>
          <a:p>
            <a:pPr algn="ctr">
              <a:spcBef>
                <a:spcPts val="600"/>
              </a:spcBef>
            </a:pPr>
            <a:r>
              <a:rPr lang="de-DE" sz="2800" dirty="0">
                <a:solidFill>
                  <a:srgbClr val="002060"/>
                </a:solidFill>
              </a:rPr>
              <a:t>Leitung der Übermittagsbetreuung</a:t>
            </a:r>
          </a:p>
          <a:p>
            <a:pPr algn="ctr">
              <a:spcBef>
                <a:spcPts val="600"/>
              </a:spcBef>
            </a:pPr>
            <a:endParaRPr lang="de-DE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de-DE" sz="2800" dirty="0">
                <a:solidFill>
                  <a:srgbClr val="002060"/>
                </a:solidFill>
              </a:rPr>
              <a:t>täglich ab 13:00 bis 16:00 Uhr</a:t>
            </a:r>
          </a:p>
          <a:p>
            <a:pPr algn="ctr">
              <a:lnSpc>
                <a:spcPct val="150000"/>
              </a:lnSpc>
            </a:pPr>
            <a:endParaRPr lang="de-DE" sz="2800" dirty="0">
              <a:solidFill>
                <a:srgbClr val="002060"/>
              </a:solidFill>
            </a:endParaRPr>
          </a:p>
          <a:p>
            <a:pPr algn="ctr"/>
            <a:r>
              <a:rPr lang="de-DE" sz="2800" dirty="0">
                <a:solidFill>
                  <a:srgbClr val="002060"/>
                </a:solidFill>
              </a:rPr>
              <a:t>Anmeldung ist nach erfolgter Aufnahme am Stadtgymnasium möglich</a:t>
            </a:r>
          </a:p>
          <a:p>
            <a:pPr>
              <a:lnSpc>
                <a:spcPct val="150000"/>
              </a:lnSpc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265179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36250C16-07F1-4A50-AAEE-B52558A8BD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36250C16-07F1-4A50-AAEE-B52558A8BD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5989" y="1331828"/>
            <a:ext cx="7979080" cy="2673531"/>
          </a:xfrm>
        </p:spPr>
        <p:txBody>
          <a:bodyPr/>
          <a:lstStyle/>
          <a:p>
            <a:pPr>
              <a:lnSpc>
                <a:spcPct val="150000"/>
              </a:lnSpc>
            </a:pPr>
            <a:br>
              <a:rPr lang="de-DE" sz="3600" dirty="0">
                <a:solidFill>
                  <a:srgbClr val="002060"/>
                </a:solidFill>
              </a:rPr>
            </a:br>
            <a:r>
              <a:rPr lang="de-DE" sz="3600" dirty="0">
                <a:solidFill>
                  <a:srgbClr val="002060"/>
                </a:solidFill>
              </a:rPr>
              <a:t> </a:t>
            </a:r>
            <a:br>
              <a:rPr lang="de-DE" sz="3200" b="0" dirty="0">
                <a:solidFill>
                  <a:srgbClr val="002060"/>
                </a:solidFill>
              </a:rPr>
            </a:br>
            <a:r>
              <a:rPr lang="de-DE" sz="3200" b="0" dirty="0">
                <a:solidFill>
                  <a:srgbClr val="002060"/>
                </a:solidFill>
              </a:rPr>
              <a:t> </a:t>
            </a:r>
            <a:br>
              <a:rPr lang="de-DE" sz="2000" dirty="0">
                <a:solidFill>
                  <a:srgbClr val="002060"/>
                </a:solidFill>
              </a:rPr>
            </a:br>
            <a:br>
              <a:rPr lang="de-DE" sz="2400" dirty="0">
                <a:solidFill>
                  <a:schemeClr val="bg2">
                    <a:lumMod val="50000"/>
                  </a:schemeClr>
                </a:solidFill>
              </a:rPr>
            </a:b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B20E6EB-F073-64CA-0E1A-50B0F74871F4}"/>
              </a:ext>
            </a:extLst>
          </p:cNvPr>
          <p:cNvSpPr txBox="1"/>
          <p:nvPr/>
        </p:nvSpPr>
        <p:spPr>
          <a:xfrm>
            <a:off x="475989" y="327476"/>
            <a:ext cx="6338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2060"/>
                </a:solidFill>
              </a:rPr>
              <a:t>Schulgemeinde</a:t>
            </a:r>
          </a:p>
          <a:p>
            <a:r>
              <a:rPr lang="de-DE" sz="2000" b="1" dirty="0">
                <a:solidFill>
                  <a:srgbClr val="002060"/>
                </a:solidFill>
              </a:rPr>
              <a:t>Schülervertretung</a:t>
            </a:r>
            <a:endParaRPr lang="de-DE" sz="2400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A8ADD0D-7530-BBDB-42B9-87F851665EDF}"/>
              </a:ext>
            </a:extLst>
          </p:cNvPr>
          <p:cNvSpPr txBox="1"/>
          <p:nvPr/>
        </p:nvSpPr>
        <p:spPr>
          <a:xfrm>
            <a:off x="475988" y="1446467"/>
            <a:ext cx="8523045" cy="4732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b="1" dirty="0">
                <a:solidFill>
                  <a:srgbClr val="002060"/>
                </a:solidFill>
              </a:rPr>
              <a:t>Schülervertretung – SV</a:t>
            </a:r>
          </a:p>
          <a:p>
            <a:r>
              <a:rPr lang="de-DE" sz="2400" b="1" dirty="0">
                <a:solidFill>
                  <a:srgbClr val="002060"/>
                </a:solidFill>
              </a:rPr>
              <a:t>Mitgestaltung der Lernumgebung und des Lebensraums Schule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2060"/>
                </a:solidFill>
              </a:rPr>
              <a:t>Wöchentliche Treffen der SV und der Junior - SV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2060"/>
                </a:solidFill>
              </a:rPr>
              <a:t>„Toni“ die Tonne -  bewegte Pause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2060"/>
                </a:solidFill>
              </a:rPr>
              <a:t>Volleyballturnier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2060"/>
                </a:solidFill>
              </a:rPr>
              <a:t>Unterstufenpartys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2060"/>
                </a:solidFill>
              </a:rPr>
              <a:t>Workshop – Demokratie und Mitwirkung – Klasse 5</a:t>
            </a:r>
          </a:p>
          <a:p>
            <a:pPr>
              <a:lnSpc>
                <a:spcPct val="150000"/>
              </a:lnSpc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946154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36250C16-07F1-4A50-AAEE-B52558A8BD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36250C16-07F1-4A50-AAEE-B52558A8BD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5989" y="1331828"/>
            <a:ext cx="7979080" cy="2673531"/>
          </a:xfrm>
        </p:spPr>
        <p:txBody>
          <a:bodyPr/>
          <a:lstStyle/>
          <a:p>
            <a:pPr>
              <a:lnSpc>
                <a:spcPct val="150000"/>
              </a:lnSpc>
            </a:pPr>
            <a:br>
              <a:rPr lang="de-DE" sz="3600" dirty="0">
                <a:solidFill>
                  <a:srgbClr val="002060"/>
                </a:solidFill>
              </a:rPr>
            </a:br>
            <a:r>
              <a:rPr lang="de-DE" sz="3600" dirty="0">
                <a:solidFill>
                  <a:srgbClr val="002060"/>
                </a:solidFill>
              </a:rPr>
              <a:t> </a:t>
            </a:r>
            <a:br>
              <a:rPr lang="de-DE" sz="3200" b="0" dirty="0">
                <a:solidFill>
                  <a:srgbClr val="002060"/>
                </a:solidFill>
              </a:rPr>
            </a:br>
            <a:r>
              <a:rPr lang="de-DE" sz="3200" b="0" dirty="0">
                <a:solidFill>
                  <a:srgbClr val="002060"/>
                </a:solidFill>
              </a:rPr>
              <a:t> </a:t>
            </a:r>
            <a:br>
              <a:rPr lang="de-DE" sz="2000" dirty="0">
                <a:solidFill>
                  <a:srgbClr val="002060"/>
                </a:solidFill>
              </a:rPr>
            </a:br>
            <a:br>
              <a:rPr lang="de-DE" sz="2400" dirty="0">
                <a:solidFill>
                  <a:schemeClr val="bg2">
                    <a:lumMod val="50000"/>
                  </a:schemeClr>
                </a:solidFill>
              </a:rPr>
            </a:b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B20E6EB-F073-64CA-0E1A-50B0F74871F4}"/>
              </a:ext>
            </a:extLst>
          </p:cNvPr>
          <p:cNvSpPr txBox="1"/>
          <p:nvPr/>
        </p:nvSpPr>
        <p:spPr>
          <a:xfrm>
            <a:off x="475989" y="327476"/>
            <a:ext cx="6338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2060"/>
                </a:solidFill>
              </a:rPr>
              <a:t>Schulgemeinde</a:t>
            </a:r>
          </a:p>
          <a:p>
            <a:r>
              <a:rPr lang="de-DE" sz="2000" b="1" dirty="0">
                <a:solidFill>
                  <a:srgbClr val="002060"/>
                </a:solidFill>
              </a:rPr>
              <a:t>Elternmitarbeit</a:t>
            </a:r>
            <a:endParaRPr lang="de-DE" sz="2400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A8ADD0D-7530-BBDB-42B9-87F851665EDF}"/>
              </a:ext>
            </a:extLst>
          </p:cNvPr>
          <p:cNvSpPr txBox="1"/>
          <p:nvPr/>
        </p:nvSpPr>
        <p:spPr>
          <a:xfrm>
            <a:off x="475988" y="1446467"/>
            <a:ext cx="8523045" cy="4548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b="1" dirty="0">
                <a:solidFill>
                  <a:srgbClr val="002060"/>
                </a:solidFill>
              </a:rPr>
              <a:t>Elternmitarbeit</a:t>
            </a:r>
          </a:p>
          <a:p>
            <a:r>
              <a:rPr lang="de-DE" sz="2400" b="1" dirty="0">
                <a:solidFill>
                  <a:srgbClr val="002060"/>
                </a:solidFill>
              </a:rPr>
              <a:t>Mitgestaltung der Lernumgebung und des Lebensraums Schule</a:t>
            </a:r>
          </a:p>
          <a:p>
            <a:endParaRPr lang="de-DE" sz="2400" b="1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2060"/>
                </a:solidFill>
              </a:rPr>
              <a:t>Klassenpflegschaft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2060"/>
                </a:solidFill>
              </a:rPr>
              <a:t>Schulpflegschaft / Schulkonferenz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2060"/>
                </a:solidFill>
              </a:rPr>
              <a:t>Mitarbeit in den Fachkonferenzen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2060"/>
                </a:solidFill>
              </a:rPr>
              <a:t>Förderverein</a:t>
            </a:r>
          </a:p>
          <a:p>
            <a:pPr>
              <a:lnSpc>
                <a:spcPct val="150000"/>
              </a:lnSpc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9463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36250C16-07F1-4A50-AAEE-B52558A8BD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36250C16-07F1-4A50-AAEE-B52558A8BD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5989" y="1331828"/>
            <a:ext cx="7979080" cy="2673531"/>
          </a:xfrm>
        </p:spPr>
        <p:txBody>
          <a:bodyPr/>
          <a:lstStyle/>
          <a:p>
            <a:pPr>
              <a:lnSpc>
                <a:spcPct val="150000"/>
              </a:lnSpc>
            </a:pPr>
            <a:br>
              <a:rPr lang="de-DE" sz="3600" dirty="0">
                <a:solidFill>
                  <a:srgbClr val="002060"/>
                </a:solidFill>
              </a:rPr>
            </a:br>
            <a:r>
              <a:rPr lang="de-DE" sz="3600" dirty="0">
                <a:solidFill>
                  <a:srgbClr val="002060"/>
                </a:solidFill>
              </a:rPr>
              <a:t> </a:t>
            </a:r>
            <a:br>
              <a:rPr lang="de-DE" sz="3200" b="0" dirty="0">
                <a:solidFill>
                  <a:srgbClr val="002060"/>
                </a:solidFill>
              </a:rPr>
            </a:br>
            <a:r>
              <a:rPr lang="de-DE" sz="3200" b="0" dirty="0">
                <a:solidFill>
                  <a:srgbClr val="002060"/>
                </a:solidFill>
              </a:rPr>
              <a:t> </a:t>
            </a:r>
            <a:br>
              <a:rPr lang="de-DE" sz="2000" dirty="0">
                <a:solidFill>
                  <a:srgbClr val="002060"/>
                </a:solidFill>
              </a:rPr>
            </a:br>
            <a:br>
              <a:rPr lang="de-DE" sz="2400" dirty="0">
                <a:solidFill>
                  <a:schemeClr val="bg2">
                    <a:lumMod val="50000"/>
                  </a:schemeClr>
                </a:solidFill>
              </a:rPr>
            </a:b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B20E6EB-F073-64CA-0E1A-50B0F74871F4}"/>
              </a:ext>
            </a:extLst>
          </p:cNvPr>
          <p:cNvSpPr txBox="1"/>
          <p:nvPr/>
        </p:nvSpPr>
        <p:spPr>
          <a:xfrm>
            <a:off x="475989" y="327476"/>
            <a:ext cx="633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2060"/>
                </a:solidFill>
              </a:rPr>
              <a:t>Ihr Weg zu uns – das Anmeldeverfahren</a:t>
            </a:r>
            <a:endParaRPr lang="de-DE" sz="2400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A8ADD0D-7530-BBDB-42B9-87F851665EDF}"/>
              </a:ext>
            </a:extLst>
          </p:cNvPr>
          <p:cNvSpPr txBox="1"/>
          <p:nvPr/>
        </p:nvSpPr>
        <p:spPr>
          <a:xfrm>
            <a:off x="475988" y="1446467"/>
            <a:ext cx="8523045" cy="5748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b="1" dirty="0">
                <a:solidFill>
                  <a:srgbClr val="002060"/>
                </a:solidFill>
              </a:rPr>
              <a:t>Benötigte Unterlagen:</a:t>
            </a:r>
            <a:endParaRPr lang="de-DE" sz="2000" b="1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2060"/>
                </a:solidFill>
              </a:rPr>
              <a:t>Anmeldeunterlagen der Stadt Köln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2060"/>
                </a:solidFill>
              </a:rPr>
              <a:t>Original und Kopie des Halbjahreszeugnisses des 4. Schuljahres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2060"/>
                </a:solidFill>
              </a:rPr>
              <a:t>Schulformempfehlung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2060"/>
                </a:solidFill>
              </a:rPr>
              <a:t>Kopie des Versetzungszeugnisses der 3. Klasse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2060"/>
                </a:solidFill>
              </a:rPr>
              <a:t>Kopie der Geburtsurkunde des Kindes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2060"/>
                </a:solidFill>
              </a:rPr>
              <a:t>Ausgefülltes Anmeldeformular des Stadtgymnasiums mit Passfoto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2060"/>
                </a:solidFill>
              </a:rPr>
              <a:t>Nachweis über Masernschutz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2060"/>
                </a:solidFill>
              </a:rPr>
              <a:t>Nachweis Schwimmabzeichen Bronze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2060"/>
                </a:solidFill>
              </a:rPr>
              <a:t>Ggf. Nachweis über alleiniges Sorgerecht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2060"/>
                </a:solidFill>
              </a:rPr>
              <a:t>Ggf. ausgefülltes Anmeldeformular für die Aufnahme in den Musikzweig</a:t>
            </a:r>
          </a:p>
          <a:p>
            <a:pPr>
              <a:lnSpc>
                <a:spcPct val="150000"/>
              </a:lnSpc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998774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36250C16-07F1-4A50-AAEE-B52558A8BD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36250C16-07F1-4A50-AAEE-B52558A8BD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5989" y="1331828"/>
            <a:ext cx="7979080" cy="2673531"/>
          </a:xfrm>
        </p:spPr>
        <p:txBody>
          <a:bodyPr/>
          <a:lstStyle/>
          <a:p>
            <a:pPr>
              <a:lnSpc>
                <a:spcPct val="150000"/>
              </a:lnSpc>
            </a:pPr>
            <a:br>
              <a:rPr lang="de-DE" sz="3600" dirty="0">
                <a:solidFill>
                  <a:srgbClr val="002060"/>
                </a:solidFill>
              </a:rPr>
            </a:br>
            <a:r>
              <a:rPr lang="de-DE" sz="3600" dirty="0">
                <a:solidFill>
                  <a:srgbClr val="002060"/>
                </a:solidFill>
              </a:rPr>
              <a:t> </a:t>
            </a:r>
            <a:br>
              <a:rPr lang="de-DE" sz="3200" b="0" dirty="0">
                <a:solidFill>
                  <a:srgbClr val="002060"/>
                </a:solidFill>
              </a:rPr>
            </a:br>
            <a:r>
              <a:rPr lang="de-DE" sz="3200" b="0" dirty="0">
                <a:solidFill>
                  <a:srgbClr val="002060"/>
                </a:solidFill>
              </a:rPr>
              <a:t> </a:t>
            </a:r>
            <a:br>
              <a:rPr lang="de-DE" sz="2000" dirty="0">
                <a:solidFill>
                  <a:srgbClr val="002060"/>
                </a:solidFill>
              </a:rPr>
            </a:br>
            <a:br>
              <a:rPr lang="de-DE" sz="2400" dirty="0">
                <a:solidFill>
                  <a:schemeClr val="bg2">
                    <a:lumMod val="50000"/>
                  </a:schemeClr>
                </a:solidFill>
              </a:rPr>
            </a:b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B20E6EB-F073-64CA-0E1A-50B0F74871F4}"/>
              </a:ext>
            </a:extLst>
          </p:cNvPr>
          <p:cNvSpPr txBox="1"/>
          <p:nvPr/>
        </p:nvSpPr>
        <p:spPr>
          <a:xfrm>
            <a:off x="475989" y="327476"/>
            <a:ext cx="633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2060"/>
                </a:solidFill>
              </a:rPr>
              <a:t>Ihr Weg zu uns – das Anmeldeverfahren</a:t>
            </a:r>
            <a:endParaRPr lang="de-DE" sz="2400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A8ADD0D-7530-BBDB-42B9-87F851665EDF}"/>
              </a:ext>
            </a:extLst>
          </p:cNvPr>
          <p:cNvSpPr txBox="1"/>
          <p:nvPr/>
        </p:nvSpPr>
        <p:spPr>
          <a:xfrm>
            <a:off x="475989" y="1445755"/>
            <a:ext cx="8523045" cy="5194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b="1" dirty="0">
                <a:solidFill>
                  <a:srgbClr val="002060"/>
                </a:solidFill>
              </a:rPr>
              <a:t>Aufnahmekriterien </a:t>
            </a:r>
          </a:p>
          <a:p>
            <a:r>
              <a:rPr lang="de-DE" sz="2400" dirty="0">
                <a:solidFill>
                  <a:srgbClr val="002060"/>
                </a:solidFill>
              </a:rPr>
              <a:t>Sollte die Anmeldezahl die zur Verfügung stehenden Plätze übersteigen, legt die Schulleiterin entsprechend der rechtlichen Vorgaben (APO-SI §1 Abs.2) folgende Kriterien bei der Auswahl zugrunde:</a:t>
            </a:r>
          </a:p>
          <a:p>
            <a:endParaRPr lang="de-DE" sz="2400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2060"/>
                </a:solidFill>
              </a:rPr>
              <a:t>Geschwisterkinder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2060"/>
                </a:solidFill>
              </a:rPr>
              <a:t>Losverfahren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2400" dirty="0"/>
              <a:t>Härtefälle müssen unbedingt </a:t>
            </a:r>
            <a:r>
              <a:rPr lang="de-DE" sz="2400" u="sng" dirty="0"/>
              <a:t>vor</a:t>
            </a:r>
            <a:r>
              <a:rPr lang="de-DE" sz="2400" dirty="0"/>
              <a:t> der Anmeldung geltend gemacht werden.</a:t>
            </a:r>
          </a:p>
        </p:txBody>
      </p:sp>
    </p:spTree>
    <p:extLst>
      <p:ext uri="{BB962C8B-B14F-4D97-AF65-F5344CB8AC3E}">
        <p14:creationId xmlns:p14="http://schemas.microsoft.com/office/powerpoint/2010/main" val="2107342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36250C16-07F1-4A50-AAEE-B52558A8BD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36250C16-07F1-4A50-AAEE-B52558A8BD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5989" y="1331828"/>
            <a:ext cx="7979080" cy="2673531"/>
          </a:xfrm>
        </p:spPr>
        <p:txBody>
          <a:bodyPr/>
          <a:lstStyle/>
          <a:p>
            <a:pPr>
              <a:lnSpc>
                <a:spcPct val="150000"/>
              </a:lnSpc>
            </a:pPr>
            <a:br>
              <a:rPr lang="de-DE" sz="3600" dirty="0">
                <a:solidFill>
                  <a:srgbClr val="002060"/>
                </a:solidFill>
              </a:rPr>
            </a:br>
            <a:r>
              <a:rPr lang="de-DE" sz="3600" dirty="0">
                <a:solidFill>
                  <a:srgbClr val="002060"/>
                </a:solidFill>
              </a:rPr>
              <a:t> </a:t>
            </a:r>
            <a:br>
              <a:rPr lang="de-DE" sz="3200" b="0" dirty="0">
                <a:solidFill>
                  <a:srgbClr val="002060"/>
                </a:solidFill>
              </a:rPr>
            </a:br>
            <a:r>
              <a:rPr lang="de-DE" sz="3200" b="0" dirty="0">
                <a:solidFill>
                  <a:srgbClr val="002060"/>
                </a:solidFill>
              </a:rPr>
              <a:t> </a:t>
            </a:r>
            <a:br>
              <a:rPr lang="de-DE" sz="2000" dirty="0">
                <a:solidFill>
                  <a:srgbClr val="002060"/>
                </a:solidFill>
              </a:rPr>
            </a:br>
            <a:br>
              <a:rPr lang="de-DE" sz="2400" dirty="0">
                <a:solidFill>
                  <a:schemeClr val="bg2">
                    <a:lumMod val="50000"/>
                  </a:schemeClr>
                </a:solidFill>
              </a:rPr>
            </a:b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B20E6EB-F073-64CA-0E1A-50B0F74871F4}"/>
              </a:ext>
            </a:extLst>
          </p:cNvPr>
          <p:cNvSpPr txBox="1"/>
          <p:nvPr/>
        </p:nvSpPr>
        <p:spPr>
          <a:xfrm>
            <a:off x="475989" y="327476"/>
            <a:ext cx="633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2060"/>
                </a:solidFill>
              </a:rPr>
              <a:t>Ihr Weg zu uns – das Anmeldeverfahren</a:t>
            </a:r>
            <a:endParaRPr lang="de-DE" sz="2400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A8ADD0D-7530-BBDB-42B9-87F851665EDF}"/>
              </a:ext>
            </a:extLst>
          </p:cNvPr>
          <p:cNvSpPr txBox="1"/>
          <p:nvPr/>
        </p:nvSpPr>
        <p:spPr>
          <a:xfrm>
            <a:off x="416948" y="1484943"/>
            <a:ext cx="831010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3200" b="1" dirty="0">
                <a:solidFill>
                  <a:srgbClr val="002060"/>
                </a:solidFill>
              </a:rPr>
              <a:t>Anmeldezeitraum</a:t>
            </a:r>
          </a:p>
          <a:p>
            <a:pPr algn="ctr">
              <a:lnSpc>
                <a:spcPct val="150000"/>
              </a:lnSpc>
            </a:pPr>
            <a:endParaRPr lang="de-DE" b="1" dirty="0">
              <a:solidFill>
                <a:srgbClr val="002060"/>
              </a:solidFill>
            </a:endParaRPr>
          </a:p>
          <a:p>
            <a:pPr algn="ctr"/>
            <a:r>
              <a:rPr lang="de-DE" sz="2400" dirty="0">
                <a:solidFill>
                  <a:srgbClr val="002060"/>
                </a:solidFill>
              </a:rPr>
              <a:t>Montag, 23. Februar bis 27. Februar 2026</a:t>
            </a:r>
          </a:p>
          <a:p>
            <a:pPr algn="ctr"/>
            <a:endParaRPr lang="de-DE" sz="2400" dirty="0">
              <a:solidFill>
                <a:srgbClr val="002060"/>
              </a:solidFill>
            </a:endParaRPr>
          </a:p>
          <a:p>
            <a:pPr algn="ctr"/>
            <a:r>
              <a:rPr lang="de-DE" sz="2400" dirty="0">
                <a:solidFill>
                  <a:srgbClr val="002060"/>
                </a:solidFill>
              </a:rPr>
              <a:t>Den Link für die Terminbuchung finden Sie auf unserer Homepage:</a:t>
            </a:r>
          </a:p>
          <a:p>
            <a:pPr algn="ctr"/>
            <a:r>
              <a:rPr lang="de-DE" sz="2400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www.stadtgymnasium-porz.de</a:t>
            </a:r>
            <a:endParaRPr lang="de-DE" sz="2400" dirty="0">
              <a:solidFill>
                <a:srgbClr val="002060"/>
              </a:solidFill>
            </a:endParaRPr>
          </a:p>
          <a:p>
            <a:pPr algn="ctr"/>
            <a:endParaRPr lang="de-DE" sz="2400" dirty="0">
              <a:solidFill>
                <a:srgbClr val="002060"/>
              </a:solidFill>
            </a:endParaRPr>
          </a:p>
          <a:p>
            <a:pPr algn="ctr"/>
            <a:r>
              <a:rPr lang="de-DE" sz="2400" dirty="0">
                <a:solidFill>
                  <a:srgbClr val="002060"/>
                </a:solidFill>
              </a:rPr>
              <a:t>Diese Terminbuchung ist ab dem 13.01.2026 möglich.</a:t>
            </a:r>
          </a:p>
          <a:p>
            <a:endParaRPr lang="de-DE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090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93992872-960B-48FC-8B3C-9547A84BD50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93992872-960B-48FC-8B3C-9547A84BD5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A6297238-F6CB-4C4E-A0EC-B034A1325F0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de-DE" sz="28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2E59821-37AC-4879-BEB8-07B17A8FF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162" y="319416"/>
            <a:ext cx="7565366" cy="369332"/>
          </a:xfrm>
        </p:spPr>
        <p:txBody>
          <a:bodyPr/>
          <a:lstStyle/>
          <a:p>
            <a:r>
              <a:rPr lang="de-DE" sz="2400" dirty="0"/>
              <a:t>Ihr Weg zu uns – Anmeldeverfahren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6E75363-0258-3740-ADE1-E96F9E1EF463}"/>
              </a:ext>
            </a:extLst>
          </p:cNvPr>
          <p:cNvSpPr/>
          <p:nvPr/>
        </p:nvSpPr>
        <p:spPr>
          <a:xfrm>
            <a:off x="761162" y="969397"/>
            <a:ext cx="8157982" cy="49192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>
              <a:spcBef>
                <a:spcPts val="0"/>
              </a:spcBef>
            </a:pPr>
            <a:r>
              <a:rPr lang="de-DE" b="1" dirty="0">
                <a:solidFill>
                  <a:srgbClr val="002060"/>
                </a:solidFill>
              </a:rPr>
              <a:t>18.02 bis 20.02.2026 	</a:t>
            </a:r>
            <a:r>
              <a:rPr lang="de-DE" dirty="0">
                <a:solidFill>
                  <a:srgbClr val="002060"/>
                </a:solidFill>
              </a:rPr>
              <a:t>verpflichtende </a:t>
            </a:r>
            <a:r>
              <a:rPr lang="de-DE" b="1" dirty="0">
                <a:solidFill>
                  <a:srgbClr val="002060"/>
                </a:solidFill>
              </a:rPr>
              <a:t>Beratungstermine</a:t>
            </a:r>
            <a:r>
              <a:rPr lang="de-DE" dirty="0">
                <a:solidFill>
                  <a:srgbClr val="002060"/>
                </a:solidFill>
              </a:rPr>
              <a:t> für Kinder mit 			einer </a:t>
            </a:r>
            <a:r>
              <a:rPr lang="de-DE" b="1" dirty="0">
                <a:solidFill>
                  <a:srgbClr val="002060"/>
                </a:solidFill>
              </a:rPr>
              <a:t>reinen Realschulempfehlung </a:t>
            </a:r>
            <a:r>
              <a:rPr lang="de-DE" dirty="0">
                <a:solidFill>
                  <a:srgbClr val="002060"/>
                </a:solidFill>
              </a:rPr>
              <a:t>				(Terminvereinbarung erfolgt ausschließlich </a:t>
            </a:r>
          </a:p>
          <a:p>
            <a:pPr>
              <a:spcBef>
                <a:spcPts val="0"/>
              </a:spcBef>
            </a:pPr>
            <a:r>
              <a:rPr lang="de-DE" dirty="0">
                <a:solidFill>
                  <a:srgbClr val="002060"/>
                </a:solidFill>
              </a:rPr>
              <a:t>			über das Sekretariat)</a:t>
            </a:r>
          </a:p>
          <a:p>
            <a:pPr>
              <a:spcBef>
                <a:spcPts val="600"/>
              </a:spcBef>
            </a:pPr>
            <a:endParaRPr lang="de-DE" dirty="0">
              <a:solidFill>
                <a:srgbClr val="00206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noProof="1">
                <a:solidFill>
                  <a:srgbClr val="002060"/>
                </a:solidFill>
              </a:rPr>
              <a:t>23.02. bis 27.02.2026 	Anmeldezeitraum</a:t>
            </a:r>
            <a:r>
              <a:rPr lang="de-DE" noProof="1">
                <a:solidFill>
                  <a:srgbClr val="002060"/>
                </a:solidFill>
              </a:rPr>
              <a:t> für das Schuljahr 2026/27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noProof="1">
                <a:solidFill>
                  <a:srgbClr val="002060"/>
                </a:solidFill>
              </a:rPr>
              <a:t>			Aufnahmekriterien sind: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noProof="1">
                <a:solidFill>
                  <a:srgbClr val="002060"/>
                </a:solidFill>
              </a:rPr>
              <a:t>				1. Geschwisterkinder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noProof="1">
                <a:solidFill>
                  <a:srgbClr val="002060"/>
                </a:solidFill>
              </a:rPr>
              <a:t>				2. Losverfahren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 noProof="1">
              <a:solidFill>
                <a:srgbClr val="002060"/>
              </a:solidFill>
            </a:endParaRPr>
          </a:p>
          <a:p>
            <a:pPr marL="1346200" indent="-1346200" algn="just">
              <a:lnSpc>
                <a:spcPct val="115000"/>
              </a:lnSpc>
              <a:spcAft>
                <a:spcPts val="1000"/>
              </a:spcAft>
            </a:pPr>
            <a:r>
              <a:rPr lang="de-DE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de-DE" dirty="0">
                <a:solidFill>
                  <a:srgbClr val="002060"/>
                </a:solidFill>
              </a:rPr>
              <a:t>Die </a:t>
            </a:r>
            <a:r>
              <a:rPr lang="de-DE" b="1" dirty="0">
                <a:solidFill>
                  <a:srgbClr val="002060"/>
                </a:solidFill>
              </a:rPr>
              <a:t>Aufnahme</a:t>
            </a:r>
            <a:r>
              <a:rPr lang="de-DE" dirty="0">
                <a:solidFill>
                  <a:srgbClr val="002060"/>
                </a:solidFill>
              </a:rPr>
              <a:t>- oder </a:t>
            </a:r>
            <a:r>
              <a:rPr lang="de-DE" b="1" dirty="0">
                <a:solidFill>
                  <a:srgbClr val="002060"/>
                </a:solidFill>
              </a:rPr>
              <a:t>Ablehnungsbescheide</a:t>
            </a:r>
            <a:r>
              <a:rPr lang="de-DE" dirty="0">
                <a:solidFill>
                  <a:srgbClr val="002060"/>
                </a:solidFill>
              </a:rPr>
              <a:t> 		werden zentral durch die Stadt Köln verschickt.</a:t>
            </a:r>
          </a:p>
          <a:p>
            <a:pPr marL="1346200" indent="-1346200" algn="just">
              <a:lnSpc>
                <a:spcPct val="115000"/>
              </a:lnSpc>
              <a:spcAft>
                <a:spcPts val="1000"/>
              </a:spcAft>
            </a:pPr>
            <a:endParaRPr lang="de-DE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noProof="1">
                <a:solidFill>
                  <a:srgbClr val="002060"/>
                </a:solidFill>
              </a:rPr>
              <a:t>24.04.2026		</a:t>
            </a:r>
            <a:r>
              <a:rPr lang="de-DE" noProof="1">
                <a:solidFill>
                  <a:srgbClr val="002060"/>
                </a:solidFill>
              </a:rPr>
              <a:t>Musikeignungsprüfung nach Einladung</a:t>
            </a:r>
          </a:p>
        </p:txBody>
      </p:sp>
    </p:spTree>
    <p:extLst>
      <p:ext uri="{BB962C8B-B14F-4D97-AF65-F5344CB8AC3E}">
        <p14:creationId xmlns:p14="http://schemas.microsoft.com/office/powerpoint/2010/main" val="1089055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5D25C7-23A7-9B30-9E6C-FA86608FCD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/>
              <a:t>Vielen Dank für Ihr Interesse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CD853E-DD12-1A9E-D2BC-227470D22A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9826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36250C16-07F1-4A50-AAEE-B52558A8BD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36250C16-07F1-4A50-AAEE-B52558A8BD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26301" y="1220028"/>
            <a:ext cx="7979080" cy="56447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b="1" dirty="0">
                <a:solidFill>
                  <a:srgbClr val="002060"/>
                </a:solidFill>
              </a:rPr>
              <a:t>Sekundarstufe I</a:t>
            </a:r>
            <a:br>
              <a:rPr lang="de-DE" sz="3600" dirty="0">
                <a:solidFill>
                  <a:srgbClr val="002060"/>
                </a:solidFill>
              </a:rPr>
            </a:br>
            <a:r>
              <a:rPr lang="de-DE" sz="2400" b="0" dirty="0">
                <a:solidFill>
                  <a:srgbClr val="00246F"/>
                </a:solidFill>
              </a:rPr>
              <a:t>Erprobungsstufe 	Klassen 5 und 6</a:t>
            </a:r>
            <a:br>
              <a:rPr lang="de-DE" sz="2400" b="0" dirty="0">
                <a:solidFill>
                  <a:srgbClr val="00246F"/>
                </a:solidFill>
              </a:rPr>
            </a:br>
            <a:r>
              <a:rPr lang="de-DE" sz="2400" b="0" dirty="0">
                <a:solidFill>
                  <a:srgbClr val="00246F"/>
                </a:solidFill>
              </a:rPr>
              <a:t>Mittelstufe 		Klassen 7 bis 10</a:t>
            </a:r>
            <a:br>
              <a:rPr lang="de-DE" sz="2400" b="0" dirty="0">
                <a:solidFill>
                  <a:srgbClr val="00246F"/>
                </a:solidFill>
              </a:rPr>
            </a:br>
            <a:br>
              <a:rPr lang="de-DE" sz="2400" dirty="0">
                <a:solidFill>
                  <a:srgbClr val="002060"/>
                </a:solidFill>
              </a:rPr>
            </a:br>
            <a:r>
              <a:rPr lang="de-DE" b="1" dirty="0">
                <a:solidFill>
                  <a:srgbClr val="002060"/>
                </a:solidFill>
              </a:rPr>
              <a:t>Sekundarstufe II</a:t>
            </a:r>
            <a:br>
              <a:rPr lang="de-DE" sz="3600" dirty="0">
                <a:solidFill>
                  <a:srgbClr val="002060"/>
                </a:solidFill>
              </a:rPr>
            </a:br>
            <a:r>
              <a:rPr lang="de-DE" sz="2400" b="0" dirty="0">
                <a:solidFill>
                  <a:srgbClr val="00246F"/>
                </a:solidFill>
              </a:rPr>
              <a:t>Oberstufe 		</a:t>
            </a:r>
            <a:r>
              <a:rPr lang="de-DE" sz="2400" b="0" dirty="0">
                <a:solidFill>
                  <a:srgbClr val="00246F"/>
                </a:solidFill>
                <a:latin typeface="+mn-lt"/>
              </a:rPr>
              <a:t>Klassen 11 bis 13 (EF, Q1, Q2)</a:t>
            </a:r>
            <a:br>
              <a:rPr lang="de-DE" sz="3200" b="0" dirty="0">
                <a:solidFill>
                  <a:srgbClr val="00246F"/>
                </a:solidFill>
                <a:latin typeface="+mn-lt"/>
              </a:rPr>
            </a:br>
            <a:br>
              <a:rPr lang="de-DE" sz="2000" b="0" dirty="0">
                <a:solidFill>
                  <a:srgbClr val="00246F"/>
                </a:solidFill>
                <a:latin typeface="+mn-lt"/>
              </a:rPr>
            </a:br>
            <a:r>
              <a:rPr lang="de-DE" sz="2400" dirty="0">
                <a:solidFill>
                  <a:srgbClr val="00246F"/>
                </a:solidFill>
              </a:rPr>
              <a:t>Ziel des Gymnasiums:</a:t>
            </a:r>
            <a:r>
              <a:rPr lang="de-DE" sz="2400" b="0" dirty="0">
                <a:solidFill>
                  <a:srgbClr val="00246F"/>
                </a:solidFill>
              </a:rPr>
              <a:t> Abitur und Studierfähigkeit</a:t>
            </a:r>
            <a:br>
              <a:rPr lang="de-DE" sz="2000" dirty="0">
                <a:solidFill>
                  <a:srgbClr val="002060"/>
                </a:solidFill>
              </a:rPr>
            </a:br>
            <a:br>
              <a:rPr lang="de-DE" sz="2400" dirty="0">
                <a:solidFill>
                  <a:schemeClr val="bg2">
                    <a:lumMod val="50000"/>
                  </a:schemeClr>
                </a:solidFill>
              </a:rPr>
            </a:b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B20E6EB-F073-64CA-0E1A-50B0F74871F4}"/>
              </a:ext>
            </a:extLst>
          </p:cNvPr>
          <p:cNvSpPr txBox="1"/>
          <p:nvPr/>
        </p:nvSpPr>
        <p:spPr>
          <a:xfrm>
            <a:off x="523431" y="573697"/>
            <a:ext cx="6338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</a:rPr>
              <a:t>Organisation und Struktur des Stadtgymnasiums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005695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36250C16-07F1-4A50-AAEE-B52558A8BD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36250C16-07F1-4A50-AAEE-B52558A8BD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82460" y="1677228"/>
            <a:ext cx="7979080" cy="5050143"/>
          </a:xfrm>
        </p:spPr>
        <p:txBody>
          <a:bodyPr numCol="2"/>
          <a:lstStyle/>
          <a:p>
            <a:pPr>
              <a:lnSpc>
                <a:spcPct val="150000"/>
              </a:lnSpc>
            </a:pPr>
            <a:r>
              <a:rPr lang="de-DE" sz="2000" b="0" dirty="0">
                <a:solidFill>
                  <a:srgbClr val="00246F"/>
                </a:solidFill>
              </a:rPr>
              <a:t>Deutsch</a:t>
            </a:r>
            <a:br>
              <a:rPr lang="de-DE" sz="2000" b="0" dirty="0">
                <a:solidFill>
                  <a:srgbClr val="00246F"/>
                </a:solidFill>
              </a:rPr>
            </a:br>
            <a:r>
              <a:rPr lang="de-DE" sz="2000" b="0" dirty="0">
                <a:solidFill>
                  <a:srgbClr val="00246F"/>
                </a:solidFill>
              </a:rPr>
              <a:t>Englisch</a:t>
            </a:r>
            <a:br>
              <a:rPr lang="de-DE" sz="2000" b="0" dirty="0">
                <a:solidFill>
                  <a:srgbClr val="00246F"/>
                </a:solidFill>
              </a:rPr>
            </a:br>
            <a:r>
              <a:rPr lang="de-DE" sz="2000" b="0" dirty="0">
                <a:solidFill>
                  <a:srgbClr val="00246F"/>
                </a:solidFill>
              </a:rPr>
              <a:t>2. Fremdsprache </a:t>
            </a:r>
            <a:r>
              <a:rPr lang="de-DE" sz="1600" b="0" dirty="0">
                <a:solidFill>
                  <a:srgbClr val="00246F"/>
                </a:solidFill>
              </a:rPr>
              <a:t>(Französisch/Latein)</a:t>
            </a:r>
            <a:br>
              <a:rPr lang="de-DE" sz="1600" b="0" dirty="0">
                <a:solidFill>
                  <a:srgbClr val="00246F"/>
                </a:solidFill>
              </a:rPr>
            </a:br>
            <a:r>
              <a:rPr lang="de-DE" sz="2000" b="0" dirty="0">
                <a:solidFill>
                  <a:srgbClr val="00246F"/>
                </a:solidFill>
              </a:rPr>
              <a:t>Mathematik</a:t>
            </a:r>
            <a:br>
              <a:rPr lang="de-DE" sz="2000" b="0" dirty="0">
                <a:solidFill>
                  <a:srgbClr val="00246F"/>
                </a:solidFill>
              </a:rPr>
            </a:br>
            <a:r>
              <a:rPr lang="de-DE" sz="2000" b="0" dirty="0">
                <a:solidFill>
                  <a:srgbClr val="00246F"/>
                </a:solidFill>
              </a:rPr>
              <a:t>Erdkunde</a:t>
            </a:r>
            <a:br>
              <a:rPr lang="de-DE" sz="2000" b="0" dirty="0">
                <a:solidFill>
                  <a:srgbClr val="00246F"/>
                </a:solidFill>
              </a:rPr>
            </a:br>
            <a:r>
              <a:rPr lang="de-DE" sz="2000" b="0" dirty="0">
                <a:solidFill>
                  <a:srgbClr val="00246F"/>
                </a:solidFill>
              </a:rPr>
              <a:t>Wirtschaft und Politik (</a:t>
            </a:r>
            <a:r>
              <a:rPr lang="de-DE" sz="2000" b="0" dirty="0" err="1">
                <a:solidFill>
                  <a:srgbClr val="00246F"/>
                </a:solidFill>
              </a:rPr>
              <a:t>WiPo</a:t>
            </a:r>
            <a:r>
              <a:rPr lang="de-DE" sz="2000" b="0" dirty="0">
                <a:solidFill>
                  <a:srgbClr val="00246F"/>
                </a:solidFill>
              </a:rPr>
              <a:t>)</a:t>
            </a:r>
            <a:br>
              <a:rPr lang="de-DE" sz="2000" b="0" dirty="0">
                <a:solidFill>
                  <a:srgbClr val="00246F"/>
                </a:solidFill>
              </a:rPr>
            </a:br>
            <a:r>
              <a:rPr lang="de-DE" sz="2000" b="0" dirty="0">
                <a:solidFill>
                  <a:srgbClr val="00246F"/>
                </a:solidFill>
              </a:rPr>
              <a:t>Geschichte</a:t>
            </a:r>
            <a:br>
              <a:rPr lang="de-DE" sz="2000" b="0" dirty="0">
                <a:solidFill>
                  <a:srgbClr val="00246F"/>
                </a:solidFill>
              </a:rPr>
            </a:br>
            <a:r>
              <a:rPr lang="de-DE" sz="2000" b="0" dirty="0">
                <a:solidFill>
                  <a:srgbClr val="00246F"/>
                </a:solidFill>
              </a:rPr>
              <a:t>Religion (kath./ev./</a:t>
            </a:r>
            <a:r>
              <a:rPr lang="de-DE" sz="2000" b="0" dirty="0" err="1">
                <a:solidFill>
                  <a:srgbClr val="00246F"/>
                </a:solidFill>
              </a:rPr>
              <a:t>alev</a:t>
            </a:r>
            <a:r>
              <a:rPr lang="de-DE" sz="2000" b="0" dirty="0">
                <a:solidFill>
                  <a:srgbClr val="00246F"/>
                </a:solidFill>
              </a:rPr>
              <a:t>.) / PPL</a:t>
            </a:r>
            <a:br>
              <a:rPr lang="de-DE" sz="2000" b="0" dirty="0">
                <a:solidFill>
                  <a:srgbClr val="00246F"/>
                </a:solidFill>
              </a:rPr>
            </a:br>
            <a:r>
              <a:rPr lang="de-DE" sz="2000" b="0" dirty="0">
                <a:solidFill>
                  <a:srgbClr val="00246F"/>
                </a:solidFill>
              </a:rPr>
              <a:t>Biologie</a:t>
            </a:r>
            <a:br>
              <a:rPr lang="de-DE" sz="2000" b="0" dirty="0">
                <a:solidFill>
                  <a:srgbClr val="00246F"/>
                </a:solidFill>
              </a:rPr>
            </a:br>
            <a:r>
              <a:rPr lang="de-DE" sz="2000" b="0" dirty="0">
                <a:solidFill>
                  <a:srgbClr val="00246F"/>
                </a:solidFill>
              </a:rPr>
              <a:t>Physik</a:t>
            </a:r>
            <a:br>
              <a:rPr lang="de-DE" sz="2000" b="0" dirty="0">
                <a:solidFill>
                  <a:srgbClr val="00246F"/>
                </a:solidFill>
              </a:rPr>
            </a:br>
            <a:r>
              <a:rPr lang="de-DE" sz="2000" b="0" dirty="0">
                <a:solidFill>
                  <a:srgbClr val="00246F"/>
                </a:solidFill>
              </a:rPr>
              <a:t>Chemie</a:t>
            </a:r>
            <a:br>
              <a:rPr lang="de-DE" sz="2000" b="0" dirty="0">
                <a:solidFill>
                  <a:srgbClr val="00246F"/>
                </a:solidFill>
              </a:rPr>
            </a:br>
            <a:r>
              <a:rPr lang="de-DE" sz="2000" b="0" dirty="0">
                <a:solidFill>
                  <a:srgbClr val="00246F"/>
                </a:solidFill>
              </a:rPr>
              <a:t>Musik</a:t>
            </a:r>
            <a:br>
              <a:rPr lang="de-DE" sz="2000" b="0" dirty="0">
                <a:solidFill>
                  <a:srgbClr val="00246F"/>
                </a:solidFill>
              </a:rPr>
            </a:br>
            <a:r>
              <a:rPr lang="de-DE" sz="2000" b="0" dirty="0">
                <a:solidFill>
                  <a:srgbClr val="00246F"/>
                </a:solidFill>
              </a:rPr>
              <a:t>Kunst</a:t>
            </a:r>
            <a:br>
              <a:rPr lang="de-DE" sz="2000" b="0" dirty="0">
                <a:solidFill>
                  <a:srgbClr val="00246F"/>
                </a:solidFill>
              </a:rPr>
            </a:br>
            <a:r>
              <a:rPr lang="de-DE" sz="2000" b="0" dirty="0">
                <a:solidFill>
                  <a:srgbClr val="00246F"/>
                </a:solidFill>
              </a:rPr>
              <a:t>Informatik</a:t>
            </a:r>
            <a:br>
              <a:rPr lang="de-DE" sz="2000" b="0" dirty="0">
                <a:solidFill>
                  <a:srgbClr val="00246F"/>
                </a:solidFill>
              </a:rPr>
            </a:br>
            <a:r>
              <a:rPr lang="de-DE" sz="2000" b="0" dirty="0">
                <a:solidFill>
                  <a:srgbClr val="00246F"/>
                </a:solidFill>
              </a:rPr>
              <a:t>Sport</a:t>
            </a:r>
            <a:br>
              <a:rPr lang="de-DE" sz="2000" b="0" dirty="0">
                <a:solidFill>
                  <a:srgbClr val="00246F"/>
                </a:solidFill>
              </a:rPr>
            </a:br>
            <a:r>
              <a:rPr lang="de-DE" sz="2000" b="0" dirty="0">
                <a:solidFill>
                  <a:srgbClr val="00246F"/>
                </a:solidFill>
              </a:rPr>
              <a:t>Soziales Lernen/Methodenlernen</a:t>
            </a:r>
            <a:br>
              <a:rPr lang="de-DE" sz="2000" b="0" dirty="0">
                <a:solidFill>
                  <a:srgbClr val="00246F"/>
                </a:solidFill>
              </a:rPr>
            </a:br>
            <a:r>
              <a:rPr lang="de-DE" sz="2400" b="0" dirty="0">
                <a:solidFill>
                  <a:srgbClr val="00246F"/>
                </a:solidFill>
              </a:rPr>
              <a:t>Differenzierung ab Klasse 9:</a:t>
            </a:r>
            <a:br>
              <a:rPr lang="de-DE" sz="3200" b="0" dirty="0">
                <a:solidFill>
                  <a:srgbClr val="00246F"/>
                </a:solidFill>
              </a:rPr>
            </a:br>
            <a:r>
              <a:rPr lang="de-DE" sz="1800" b="0" dirty="0">
                <a:solidFill>
                  <a:srgbClr val="00246F"/>
                </a:solidFill>
              </a:rPr>
              <a:t>NW – Spanisch – Literatur/Kunst – </a:t>
            </a:r>
            <a:r>
              <a:rPr lang="de-DE" sz="1800" b="0" dirty="0" err="1">
                <a:solidFill>
                  <a:srgbClr val="00246F"/>
                </a:solidFill>
              </a:rPr>
              <a:t>GeSo</a:t>
            </a:r>
            <a:r>
              <a:rPr lang="de-DE" sz="1800" b="0" dirty="0">
                <a:solidFill>
                  <a:srgbClr val="00246F"/>
                </a:solidFill>
              </a:rPr>
              <a:t> – Pädagogik</a:t>
            </a:r>
            <a:endParaRPr lang="de-DE" sz="2400" b="0" dirty="0">
              <a:solidFill>
                <a:srgbClr val="00246F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B20E6EB-F073-64CA-0E1A-50B0F74871F4}"/>
              </a:ext>
            </a:extLst>
          </p:cNvPr>
          <p:cNvSpPr txBox="1"/>
          <p:nvPr/>
        </p:nvSpPr>
        <p:spPr>
          <a:xfrm>
            <a:off x="523431" y="573697"/>
            <a:ext cx="6338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2060"/>
                </a:solidFill>
              </a:rPr>
              <a:t>Organisation und Struktur des Stadtgymnasiums</a:t>
            </a:r>
          </a:p>
          <a:p>
            <a:endParaRPr lang="de-DE" b="1" dirty="0">
              <a:solidFill>
                <a:srgbClr val="002060"/>
              </a:solidFill>
            </a:endParaRPr>
          </a:p>
          <a:p>
            <a:r>
              <a:rPr lang="de-DE" sz="2400" b="1" dirty="0">
                <a:solidFill>
                  <a:srgbClr val="002060"/>
                </a:solidFill>
              </a:rPr>
              <a:t>Fächer der Sekundarstufe I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948559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36250C16-07F1-4A50-AAEE-B52558A8BD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36250C16-07F1-4A50-AAEE-B52558A8BD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80582" y="1472020"/>
            <a:ext cx="8300528" cy="3720890"/>
          </a:xfrm>
        </p:spPr>
        <p:txBody>
          <a:bodyPr/>
          <a:lstStyle/>
          <a:p>
            <a:pPr defTabSz="806400">
              <a:lnSpc>
                <a:spcPct val="200000"/>
              </a:lnSpc>
            </a:pPr>
            <a:r>
              <a:rPr lang="de-DE" sz="2400" b="1" dirty="0">
                <a:solidFill>
                  <a:srgbClr val="00246F"/>
                </a:solidFill>
                <a:latin typeface="+mn-lt"/>
              </a:rPr>
              <a:t>Sprachenfolge</a:t>
            </a:r>
            <a:br>
              <a:rPr lang="de-DE" sz="2400" dirty="0">
                <a:solidFill>
                  <a:srgbClr val="00246F"/>
                </a:solidFill>
                <a:latin typeface="+mn-lt"/>
              </a:rPr>
            </a:br>
            <a:r>
              <a:rPr lang="de-DE" sz="2000" dirty="0">
                <a:solidFill>
                  <a:srgbClr val="00246F"/>
                </a:solidFill>
                <a:latin typeface="+mn-lt"/>
              </a:rPr>
              <a:t>Klasse  5</a:t>
            </a:r>
            <a:r>
              <a:rPr lang="de-DE" sz="2000" b="0" dirty="0">
                <a:solidFill>
                  <a:srgbClr val="00246F"/>
                </a:solidFill>
                <a:latin typeface="+mn-lt"/>
              </a:rPr>
              <a:t>		Englisch – Fortführung aus der Grundschule</a:t>
            </a:r>
            <a:br>
              <a:rPr lang="de-DE" sz="2000" b="0" dirty="0">
                <a:solidFill>
                  <a:srgbClr val="00246F"/>
                </a:solidFill>
                <a:latin typeface="+mn-lt"/>
              </a:rPr>
            </a:br>
            <a:r>
              <a:rPr lang="de-DE" sz="2000" dirty="0">
                <a:solidFill>
                  <a:srgbClr val="00246F"/>
                </a:solidFill>
                <a:latin typeface="+mn-lt"/>
              </a:rPr>
              <a:t>Klasse  7</a:t>
            </a:r>
            <a:r>
              <a:rPr lang="de-DE" sz="2000" b="0" dirty="0">
                <a:solidFill>
                  <a:srgbClr val="00246F"/>
                </a:solidFill>
                <a:latin typeface="+mn-lt"/>
              </a:rPr>
              <a:t>		Französisch / Latein	</a:t>
            </a:r>
            <a:br>
              <a:rPr lang="de-DE" sz="2000" b="0" dirty="0">
                <a:solidFill>
                  <a:srgbClr val="00246F"/>
                </a:solidFill>
                <a:latin typeface="+mn-lt"/>
              </a:rPr>
            </a:br>
            <a:r>
              <a:rPr lang="de-DE" sz="2000" dirty="0">
                <a:solidFill>
                  <a:srgbClr val="00246F"/>
                </a:solidFill>
                <a:latin typeface="+mn-lt"/>
              </a:rPr>
              <a:t>Klasse  9	</a:t>
            </a:r>
            <a:r>
              <a:rPr lang="de-DE" sz="2000" b="0" dirty="0">
                <a:solidFill>
                  <a:srgbClr val="00246F"/>
                </a:solidFill>
                <a:latin typeface="+mn-lt"/>
              </a:rPr>
              <a:t>	</a:t>
            </a:r>
            <a:r>
              <a:rPr lang="de-DE" sz="2000" b="0" i="1" dirty="0">
                <a:solidFill>
                  <a:srgbClr val="00246F"/>
                </a:solidFill>
                <a:latin typeface="+mn-lt"/>
              </a:rPr>
              <a:t>Spanisch als eine Differenzierungsmöglichkeit</a:t>
            </a:r>
            <a:br>
              <a:rPr lang="de-DE" sz="2000" b="0" dirty="0">
                <a:solidFill>
                  <a:srgbClr val="00246F"/>
                </a:solidFill>
                <a:latin typeface="+mn-lt"/>
              </a:rPr>
            </a:br>
            <a:r>
              <a:rPr lang="de-DE" sz="2000" dirty="0">
                <a:solidFill>
                  <a:srgbClr val="00246F"/>
                </a:solidFill>
                <a:latin typeface="+mn-lt"/>
              </a:rPr>
              <a:t>Klasse 11 </a:t>
            </a:r>
            <a:r>
              <a:rPr lang="de-DE" sz="2000" b="0" dirty="0">
                <a:solidFill>
                  <a:srgbClr val="00246F"/>
                </a:solidFill>
                <a:latin typeface="+mn-lt"/>
              </a:rPr>
              <a:t>		</a:t>
            </a:r>
            <a:r>
              <a:rPr lang="de-DE" sz="2000" b="0" i="1" dirty="0">
                <a:solidFill>
                  <a:srgbClr val="00246F"/>
                </a:solidFill>
                <a:latin typeface="+mn-lt"/>
              </a:rPr>
              <a:t>Spanisch als neueinsetzende Fremdsprache</a:t>
            </a:r>
            <a:br>
              <a:rPr lang="de-DE" sz="2000" b="0" dirty="0">
                <a:solidFill>
                  <a:srgbClr val="00246F"/>
                </a:solidFill>
                <a:latin typeface="+mn-lt"/>
              </a:rPr>
            </a:br>
            <a:r>
              <a:rPr lang="de-DE" sz="2000" b="0" dirty="0">
                <a:solidFill>
                  <a:srgbClr val="00246F"/>
                </a:solidFill>
                <a:latin typeface="+mn-lt"/>
              </a:rPr>
              <a:t>  			</a:t>
            </a:r>
            <a:endParaRPr lang="de-DE" sz="2400" dirty="0">
              <a:solidFill>
                <a:srgbClr val="00246F"/>
              </a:solidFill>
              <a:latin typeface="+mn-lt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B20E6EB-F073-64CA-0E1A-50B0F74871F4}"/>
              </a:ext>
            </a:extLst>
          </p:cNvPr>
          <p:cNvSpPr txBox="1"/>
          <p:nvPr/>
        </p:nvSpPr>
        <p:spPr>
          <a:xfrm>
            <a:off x="480899" y="573697"/>
            <a:ext cx="6338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2060"/>
                </a:solidFill>
              </a:rPr>
              <a:t>Organisation und Struktur des Stadtgymnasiums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2427198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36250C16-07F1-4A50-AAEE-B52558A8BD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36250C16-07F1-4A50-AAEE-B52558A8BD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82460" y="1657437"/>
            <a:ext cx="7979080" cy="28390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3600" dirty="0">
                <a:solidFill>
                  <a:srgbClr val="002060"/>
                </a:solidFill>
              </a:rPr>
              <a:t> </a:t>
            </a:r>
            <a:r>
              <a:rPr lang="de-DE" sz="2400" b="0" dirty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de-DE" b="0" dirty="0">
                <a:solidFill>
                  <a:srgbClr val="002060"/>
                </a:solidFill>
              </a:rPr>
              <a:t>umfasst die Klassen 5 und 6 </a:t>
            </a:r>
            <a:br>
              <a:rPr lang="de-DE" b="0" dirty="0">
                <a:solidFill>
                  <a:srgbClr val="002060"/>
                </a:solidFill>
              </a:rPr>
            </a:br>
            <a:r>
              <a:rPr lang="de-DE" b="0" dirty="0">
                <a:solidFill>
                  <a:srgbClr val="002060"/>
                </a:solidFill>
              </a:rPr>
              <a:t> </a:t>
            </a:r>
            <a:r>
              <a:rPr lang="de-DE" b="0" dirty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de-DE" b="0" dirty="0">
                <a:solidFill>
                  <a:srgbClr val="002060"/>
                </a:solidFill>
              </a:rPr>
              <a:t>organisatorische und pädagogische Einheit </a:t>
            </a:r>
            <a:br>
              <a:rPr lang="de-DE" b="0" dirty="0">
                <a:solidFill>
                  <a:srgbClr val="002060"/>
                </a:solidFill>
              </a:rPr>
            </a:br>
            <a:r>
              <a:rPr lang="de-DE" b="0" dirty="0">
                <a:solidFill>
                  <a:srgbClr val="002060"/>
                </a:solidFill>
              </a:rPr>
              <a:t> </a:t>
            </a:r>
            <a:r>
              <a:rPr lang="de-DE" b="0" dirty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de-DE" b="0" dirty="0">
                <a:solidFill>
                  <a:srgbClr val="002060"/>
                </a:solidFill>
              </a:rPr>
              <a:t>enge Begleitung und Beratung</a:t>
            </a:r>
            <a:br>
              <a:rPr lang="de-DE" b="0" dirty="0">
                <a:solidFill>
                  <a:srgbClr val="002060"/>
                </a:solidFill>
              </a:rPr>
            </a:br>
            <a:br>
              <a:rPr lang="de-DE" sz="3200" b="0" dirty="0">
                <a:solidFill>
                  <a:srgbClr val="002060"/>
                </a:solidFill>
              </a:rPr>
            </a:br>
            <a:r>
              <a:rPr lang="de-DE" sz="3200" b="0" dirty="0">
                <a:solidFill>
                  <a:srgbClr val="002060"/>
                </a:solidFill>
              </a:rPr>
              <a:t> </a:t>
            </a:r>
            <a:br>
              <a:rPr lang="de-DE" sz="2000" dirty="0">
                <a:solidFill>
                  <a:srgbClr val="002060"/>
                </a:solidFill>
              </a:rPr>
            </a:br>
            <a:br>
              <a:rPr lang="de-DE" sz="2400" dirty="0">
                <a:solidFill>
                  <a:schemeClr val="bg2">
                    <a:lumMod val="50000"/>
                  </a:schemeClr>
                </a:solidFill>
              </a:rPr>
            </a:b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B20E6EB-F073-64CA-0E1A-50B0F74871F4}"/>
              </a:ext>
            </a:extLst>
          </p:cNvPr>
          <p:cNvSpPr txBox="1"/>
          <p:nvPr/>
        </p:nvSpPr>
        <p:spPr>
          <a:xfrm>
            <a:off x="626301" y="573697"/>
            <a:ext cx="633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2060"/>
                </a:solidFill>
              </a:rPr>
              <a:t>Erprobungsstufe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4092426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36250C16-07F1-4A50-AAEE-B52558A8BD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36250C16-07F1-4A50-AAEE-B52558A8BD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26301" y="1220029"/>
            <a:ext cx="7979080" cy="511357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2400" b="1" dirty="0">
                <a:solidFill>
                  <a:srgbClr val="00246F"/>
                </a:solidFill>
              </a:rPr>
              <a:t>Ist mein Kind für das Gymnasium geeignet?</a:t>
            </a:r>
            <a:br>
              <a:rPr lang="de-DE" sz="24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2000" b="0" dirty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de-DE" sz="2000" b="0" dirty="0">
                <a:solidFill>
                  <a:srgbClr val="00246F"/>
                </a:solidFill>
                <a:latin typeface="+mn-lt"/>
              </a:rPr>
              <a:t>Gutes Notenbild / fachliche Kompetenzen</a:t>
            </a:r>
            <a:br>
              <a:rPr lang="de-DE" sz="2000" b="0" dirty="0">
                <a:solidFill>
                  <a:srgbClr val="00246F"/>
                </a:solidFill>
                <a:latin typeface="+mn-lt"/>
              </a:rPr>
            </a:br>
            <a:r>
              <a:rPr lang="de-DE" sz="2000" b="0" dirty="0">
                <a:solidFill>
                  <a:srgbClr val="002060"/>
                </a:solidFill>
                <a:sym typeface="Wingdings" pitchFamily="2" charset="2"/>
              </a:rPr>
              <a:t></a:t>
            </a:r>
            <a:r>
              <a:rPr lang="de-DE" sz="2000" b="0" dirty="0">
                <a:solidFill>
                  <a:srgbClr val="00246F"/>
                </a:solidFill>
                <a:latin typeface="+mn-lt"/>
              </a:rPr>
              <a:t> Gymnasialempfehlung bzw. ggf. eingeschränkte Empfehlung</a:t>
            </a:r>
            <a:br>
              <a:rPr lang="de-DE" sz="2000" b="0" dirty="0">
                <a:solidFill>
                  <a:srgbClr val="00246F"/>
                </a:solidFill>
                <a:latin typeface="+mn-lt"/>
              </a:rPr>
            </a:br>
            <a:r>
              <a:rPr lang="de-DE" sz="2000" b="0" dirty="0">
                <a:solidFill>
                  <a:srgbClr val="002060"/>
                </a:solidFill>
                <a:sym typeface="Wingdings" pitchFamily="2" charset="2"/>
              </a:rPr>
              <a:t></a:t>
            </a:r>
            <a:r>
              <a:rPr lang="de-DE" sz="2000" b="0" dirty="0">
                <a:solidFill>
                  <a:srgbClr val="00246F"/>
                </a:solidFill>
                <a:latin typeface="+mn-lt"/>
              </a:rPr>
              <a:t> Selbstständigkeit</a:t>
            </a:r>
            <a:br>
              <a:rPr lang="de-DE" sz="2000" b="0" dirty="0">
                <a:solidFill>
                  <a:srgbClr val="00246F"/>
                </a:solidFill>
                <a:latin typeface="+mn-lt"/>
              </a:rPr>
            </a:br>
            <a:r>
              <a:rPr lang="de-DE" sz="2000" b="0" dirty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de-DE" sz="2000" b="0" dirty="0">
                <a:solidFill>
                  <a:srgbClr val="00246F"/>
                </a:solidFill>
                <a:latin typeface="+mn-lt"/>
              </a:rPr>
              <a:t>Lernbereitschaft und Lernfreude</a:t>
            </a:r>
            <a:br>
              <a:rPr lang="de-DE" sz="2000" b="0" dirty="0">
                <a:solidFill>
                  <a:srgbClr val="00246F"/>
                </a:solidFill>
                <a:latin typeface="+mn-lt"/>
              </a:rPr>
            </a:br>
            <a:r>
              <a:rPr lang="de-DE" sz="2000" b="0" dirty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de-DE" sz="2000" b="0" dirty="0">
                <a:solidFill>
                  <a:srgbClr val="00246F"/>
                </a:solidFill>
                <a:latin typeface="+mn-lt"/>
              </a:rPr>
              <a:t>Konzentrationsfähigkeit</a:t>
            </a:r>
            <a:br>
              <a:rPr lang="de-DE" sz="2000" b="0" dirty="0">
                <a:solidFill>
                  <a:srgbClr val="00246F"/>
                </a:solidFill>
                <a:latin typeface="+mn-lt"/>
              </a:rPr>
            </a:br>
            <a:r>
              <a:rPr lang="de-DE" sz="2000" b="0" dirty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de-DE" sz="2000" b="0" dirty="0">
                <a:solidFill>
                  <a:srgbClr val="00246F"/>
                </a:solidFill>
                <a:latin typeface="+mn-lt"/>
              </a:rPr>
              <a:t>Fähigkeit zu Transferleistungen</a:t>
            </a:r>
            <a:br>
              <a:rPr lang="de-DE" sz="2000" b="0" dirty="0">
                <a:solidFill>
                  <a:srgbClr val="00246F"/>
                </a:solidFill>
                <a:latin typeface="+mn-lt"/>
              </a:rPr>
            </a:br>
            <a:r>
              <a:rPr lang="de-DE" sz="2000" b="0" dirty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de-DE" sz="2000" b="0" dirty="0">
                <a:solidFill>
                  <a:srgbClr val="00246F"/>
                </a:solidFill>
                <a:latin typeface="+mn-lt"/>
              </a:rPr>
              <a:t>Umgang mit Schwierigkeiten (Frustrationstoleranz)</a:t>
            </a:r>
            <a:br>
              <a:rPr lang="de-DE" sz="2000" b="0" dirty="0">
                <a:solidFill>
                  <a:srgbClr val="00246F"/>
                </a:solidFill>
                <a:latin typeface="+mn-lt"/>
              </a:rPr>
            </a:br>
            <a:r>
              <a:rPr lang="de-DE" sz="2000" b="0" dirty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de-DE" sz="2000" b="0" dirty="0">
                <a:solidFill>
                  <a:srgbClr val="00246F"/>
                </a:solidFill>
                <a:latin typeface="+mn-lt"/>
              </a:rPr>
              <a:t>Elternunterstützung </a:t>
            </a:r>
            <a:br>
              <a:rPr lang="de-DE" sz="2000" b="0" dirty="0">
                <a:solidFill>
                  <a:srgbClr val="002060"/>
                </a:solidFill>
                <a:latin typeface="+mn-lt"/>
              </a:rPr>
            </a:br>
            <a:br>
              <a:rPr lang="de-DE" sz="2000" b="0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endParaRPr lang="de-DE" sz="2000" b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B20E6EB-F073-64CA-0E1A-50B0F74871F4}"/>
              </a:ext>
            </a:extLst>
          </p:cNvPr>
          <p:cNvSpPr txBox="1"/>
          <p:nvPr/>
        </p:nvSpPr>
        <p:spPr>
          <a:xfrm>
            <a:off x="523431" y="638692"/>
            <a:ext cx="633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2060"/>
                </a:solidFill>
              </a:rPr>
              <a:t>Erprobungsstufe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893557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36250C16-07F1-4A50-AAEE-B52558A8BD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36250C16-07F1-4A50-AAEE-B52558A8BD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26301" y="1220029"/>
            <a:ext cx="7979080" cy="28975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2400" b="1" dirty="0">
                <a:solidFill>
                  <a:srgbClr val="00246F"/>
                </a:solidFill>
              </a:rPr>
              <a:t>Ist mein Kind für das Gymnasium geeignet?</a:t>
            </a:r>
            <a:br>
              <a:rPr lang="de-DE" sz="2400" b="1" dirty="0">
                <a:solidFill>
                  <a:srgbClr val="00246F"/>
                </a:solidFill>
              </a:rPr>
            </a:br>
            <a:br>
              <a:rPr lang="de-DE" sz="24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2000" b="0" dirty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de-DE" sz="2000" b="0" dirty="0">
                <a:solidFill>
                  <a:srgbClr val="00246F"/>
                </a:solidFill>
                <a:latin typeface="+mn-lt"/>
              </a:rPr>
              <a:t>Gutes Notenbild / fachliche Kompetenzen</a:t>
            </a:r>
            <a:br>
              <a:rPr lang="de-DE" sz="2000" b="0" dirty="0">
                <a:solidFill>
                  <a:srgbClr val="00246F"/>
                </a:solidFill>
                <a:latin typeface="+mn-lt"/>
              </a:rPr>
            </a:br>
            <a:r>
              <a:rPr lang="de-DE" sz="2000" b="0" dirty="0">
                <a:solidFill>
                  <a:srgbClr val="002060"/>
                </a:solidFill>
                <a:sym typeface="Wingdings" pitchFamily="2" charset="2"/>
              </a:rPr>
              <a:t></a:t>
            </a:r>
            <a:r>
              <a:rPr lang="de-DE" sz="2000" b="0" dirty="0">
                <a:solidFill>
                  <a:srgbClr val="00246F"/>
                </a:solidFill>
                <a:latin typeface="+mn-lt"/>
              </a:rPr>
              <a:t> Gymnasialempfehlung bzw. ggf. eingeschränkte Empfehlung</a:t>
            </a:r>
            <a:br>
              <a:rPr lang="de-DE" sz="2000" b="0" dirty="0">
                <a:solidFill>
                  <a:srgbClr val="00246F"/>
                </a:solidFill>
                <a:latin typeface="+mn-lt"/>
              </a:rPr>
            </a:br>
            <a:br>
              <a:rPr lang="de-DE" sz="2000" b="0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endParaRPr lang="de-DE" sz="2000" b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B20E6EB-F073-64CA-0E1A-50B0F74871F4}"/>
              </a:ext>
            </a:extLst>
          </p:cNvPr>
          <p:cNvSpPr txBox="1"/>
          <p:nvPr/>
        </p:nvSpPr>
        <p:spPr>
          <a:xfrm>
            <a:off x="523431" y="638692"/>
            <a:ext cx="633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2060"/>
                </a:solidFill>
              </a:rPr>
              <a:t>Erprobungsstufe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210403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36250C16-07F1-4A50-AAEE-B52558A8BD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36250C16-07F1-4A50-AAEE-B52558A8BD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26301" y="896863"/>
            <a:ext cx="7979080" cy="3521092"/>
          </a:xfrm>
        </p:spPr>
        <p:txBody>
          <a:bodyPr/>
          <a:lstStyle/>
          <a:p>
            <a:pPr>
              <a:lnSpc>
                <a:spcPct val="150000"/>
              </a:lnSpc>
            </a:pPr>
            <a:br>
              <a:rPr lang="de-DE" sz="3600" dirty="0">
                <a:solidFill>
                  <a:srgbClr val="002060"/>
                </a:solidFill>
              </a:rPr>
            </a:br>
            <a:r>
              <a:rPr lang="de-DE" sz="3600" dirty="0">
                <a:solidFill>
                  <a:srgbClr val="002060"/>
                </a:solidFill>
              </a:rPr>
              <a:t> </a:t>
            </a:r>
            <a:br>
              <a:rPr lang="de-DE" sz="3200" b="0" dirty="0">
                <a:solidFill>
                  <a:srgbClr val="002060"/>
                </a:solidFill>
              </a:rPr>
            </a:br>
            <a:r>
              <a:rPr lang="de-DE" sz="3200" b="0" dirty="0">
                <a:solidFill>
                  <a:srgbClr val="002060"/>
                </a:solidFill>
              </a:rPr>
              <a:t> </a:t>
            </a:r>
            <a:br>
              <a:rPr lang="de-DE" sz="2000" dirty="0">
                <a:solidFill>
                  <a:srgbClr val="002060"/>
                </a:solidFill>
              </a:rPr>
            </a:br>
            <a:br>
              <a:rPr lang="de-DE" sz="2400" dirty="0">
                <a:solidFill>
                  <a:schemeClr val="bg2">
                    <a:lumMod val="50000"/>
                  </a:schemeClr>
                </a:solidFill>
              </a:rPr>
            </a:b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B20E6EB-F073-64CA-0E1A-50B0F74871F4}"/>
              </a:ext>
            </a:extLst>
          </p:cNvPr>
          <p:cNvSpPr txBox="1"/>
          <p:nvPr/>
        </p:nvSpPr>
        <p:spPr>
          <a:xfrm>
            <a:off x="350729" y="268520"/>
            <a:ext cx="6338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002060"/>
                </a:solidFill>
              </a:rPr>
              <a:t>Erprobungsstufe</a:t>
            </a:r>
            <a:endParaRPr lang="de-DE" sz="2800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A8ADD0D-7530-BBDB-42B9-87F851665EDF}"/>
              </a:ext>
            </a:extLst>
          </p:cNvPr>
          <p:cNvSpPr txBox="1"/>
          <p:nvPr/>
        </p:nvSpPr>
        <p:spPr>
          <a:xfrm>
            <a:off x="350729" y="896863"/>
            <a:ext cx="8617906" cy="6291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b="1" dirty="0">
                <a:solidFill>
                  <a:srgbClr val="002060"/>
                </a:solidFill>
              </a:rPr>
              <a:t>Ziele:</a:t>
            </a:r>
            <a:br>
              <a:rPr lang="de-DE" sz="2400" dirty="0">
                <a:solidFill>
                  <a:srgbClr val="002060"/>
                </a:solidFill>
              </a:rPr>
            </a:br>
            <a:r>
              <a:rPr lang="de-DE" sz="2400" dirty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de-DE" sz="2400" b="0" dirty="0">
                <a:solidFill>
                  <a:srgbClr val="002060"/>
                </a:solidFill>
              </a:rPr>
              <a:t>Gymnasiales Arbeiten erlernen</a:t>
            </a:r>
            <a:br>
              <a:rPr lang="de-DE" sz="2400" b="0" dirty="0">
                <a:solidFill>
                  <a:srgbClr val="002060"/>
                </a:solidFill>
              </a:rPr>
            </a:br>
            <a:r>
              <a:rPr lang="de-DE" sz="2400" b="0" dirty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de-DE" sz="2400" b="0" dirty="0">
                <a:solidFill>
                  <a:srgbClr val="002060"/>
                </a:solidFill>
              </a:rPr>
              <a:t>Verantwortung für das eigenen Lernen entwickeln</a:t>
            </a:r>
            <a:br>
              <a:rPr lang="de-DE" sz="2400" b="0" dirty="0">
                <a:solidFill>
                  <a:srgbClr val="002060"/>
                </a:solidFill>
              </a:rPr>
            </a:br>
            <a:r>
              <a:rPr lang="de-DE" sz="2400" b="0" dirty="0">
                <a:solidFill>
                  <a:srgbClr val="002060"/>
                </a:solidFill>
                <a:sym typeface="Wingdings" pitchFamily="2" charset="2"/>
              </a:rPr>
              <a:t> Lernstrategien und Methodenlernen fortführen</a:t>
            </a:r>
            <a:br>
              <a:rPr lang="de-DE" sz="2400" b="0" dirty="0">
                <a:solidFill>
                  <a:srgbClr val="002060"/>
                </a:solidFill>
              </a:rPr>
            </a:br>
            <a:r>
              <a:rPr lang="de-DE" sz="2400" b="0" dirty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de-DE" sz="2400" b="0" dirty="0">
                <a:solidFill>
                  <a:srgbClr val="002060"/>
                </a:solidFill>
              </a:rPr>
              <a:t>Selbstbewusstsein / Leistungsbereitschaft und   </a:t>
            </a:r>
          </a:p>
          <a:p>
            <a:pPr>
              <a:lnSpc>
                <a:spcPct val="150000"/>
              </a:lnSpc>
            </a:pPr>
            <a:r>
              <a:rPr lang="de-DE" sz="2400" b="0" dirty="0">
                <a:solidFill>
                  <a:srgbClr val="002060"/>
                </a:solidFill>
              </a:rPr>
              <a:t>     Frustrationstoleranz entwickeln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à"/>
            </a:pPr>
            <a:r>
              <a:rPr lang="de-DE" sz="2400" b="0" dirty="0">
                <a:solidFill>
                  <a:srgbClr val="002060"/>
                </a:solidFill>
              </a:rPr>
              <a:t>Soziales Lernen / Lern- und Klassengemeinschaft</a:t>
            </a:r>
          </a:p>
          <a:p>
            <a:pPr>
              <a:lnSpc>
                <a:spcPct val="150000"/>
              </a:lnSpc>
            </a:pPr>
            <a:endParaRPr lang="de-DE" sz="1400" b="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è"/>
            </a:pPr>
            <a:r>
              <a:rPr lang="de-DE" sz="2400" b="1" dirty="0">
                <a:solidFill>
                  <a:srgbClr val="002060"/>
                </a:solidFill>
                <a:sym typeface="Wingdings" pitchFamily="2" charset="2"/>
              </a:rPr>
              <a:t>Feststellung der gymnasialen Eignung am Ende der </a:t>
            </a:r>
          </a:p>
          <a:p>
            <a:pPr>
              <a:lnSpc>
                <a:spcPct val="150000"/>
              </a:lnSpc>
            </a:pPr>
            <a:r>
              <a:rPr lang="de-DE" sz="2400" b="1" dirty="0">
                <a:solidFill>
                  <a:srgbClr val="002060"/>
                </a:solidFill>
                <a:sym typeface="Wingdings" pitchFamily="2" charset="2"/>
              </a:rPr>
              <a:t>    Erprobungsstufe</a:t>
            </a:r>
            <a:br>
              <a:rPr lang="de-DE" sz="2800" b="1" dirty="0">
                <a:solidFill>
                  <a:srgbClr val="002060"/>
                </a:solidFill>
              </a:rPr>
            </a:b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826574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.cFtJk41.XdFCBAlqOKM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666qYSBCkfv1iwhVrK4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pOzpOfJ9CcNjzLvdmOr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FPvyRDJJZVY.MpztjS96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1ITK6EsKF77XciSlS2Wg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1ITK6EsKF77XciSlS2WgA"/>
</p:tagLst>
</file>

<file path=ppt/theme/theme1.xml><?xml version="1.0" encoding="utf-8"?>
<a:theme xmlns:a="http://schemas.openxmlformats.org/drawingml/2006/main" name="Standarddesign">
  <a:themeElements>
    <a:clrScheme name="Benutzerdefiniert 76">
      <a:dk1>
        <a:srgbClr val="252A2C"/>
      </a:dk1>
      <a:lt1>
        <a:srgbClr val="FFFFFF"/>
      </a:lt1>
      <a:dk2>
        <a:srgbClr val="1D2661"/>
      </a:dk2>
      <a:lt2>
        <a:srgbClr val="C90C0F"/>
      </a:lt2>
      <a:accent1>
        <a:srgbClr val="00ACE9"/>
      </a:accent1>
      <a:accent2>
        <a:srgbClr val="007BC4"/>
      </a:accent2>
      <a:accent3>
        <a:srgbClr val="697175"/>
      </a:accent3>
      <a:accent4>
        <a:srgbClr val="252A2C"/>
      </a:accent4>
      <a:accent5>
        <a:srgbClr val="9DC41A"/>
      </a:accent5>
      <a:accent6>
        <a:srgbClr val="ED6A06"/>
      </a:accent6>
      <a:hlink>
        <a:srgbClr val="252A2C"/>
      </a:hlink>
      <a:folHlink>
        <a:srgbClr val="252A2C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2D2015"/>
        </a:dk1>
        <a:lt1>
          <a:srgbClr val="FFFFFF"/>
        </a:lt1>
        <a:dk2>
          <a:srgbClr val="EF2DF9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F6ADFB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3366"/>
        </a:dk1>
        <a:lt1>
          <a:srgbClr val="FFFFFF"/>
        </a:lt1>
        <a:dk2>
          <a:srgbClr val="0066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B8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1406</Words>
  <Application>Microsoft Macintosh PowerPoint</Application>
  <PresentationFormat>Bildschirmpräsentation (4:3)</PresentationFormat>
  <Paragraphs>279</Paragraphs>
  <Slides>27</Slides>
  <Notes>27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3" baseType="lpstr">
      <vt:lpstr>Arial</vt:lpstr>
      <vt:lpstr>Calibri</vt:lpstr>
      <vt:lpstr>Symbol</vt:lpstr>
      <vt:lpstr>Wingdings</vt:lpstr>
      <vt:lpstr>Standarddesign</vt:lpstr>
      <vt:lpstr>think-cell Folie</vt:lpstr>
      <vt:lpstr> Herzlich Willkommen zum Informationsabend am Stadtgymnasium Köln – Porz Gymnasium mit Musikzweig</vt:lpstr>
      <vt:lpstr> Organisation und Struktur des Stadtgymnasiums  Informationen zur Erprobungsstufe  Schulprofil – Förderkonzepte – Fahrtenkonzept  Schulprofil – Musikzweig   Übermittagsbetreuung  Schulgemeinde – Schülervertretung – Elternmitarbeit  Anmeldeverfahren  </vt:lpstr>
      <vt:lpstr>Sekundarstufe I Erprobungsstufe  Klassen 5 und 6 Mittelstufe   Klassen 7 bis 10  Sekundarstufe II Oberstufe   Klassen 11 bis 13 (EF, Q1, Q2)  Ziel des Gymnasiums: Abitur und Studierfähigkeit  </vt:lpstr>
      <vt:lpstr>Deutsch Englisch 2. Fremdsprache (Französisch/Latein) Mathematik Erdkunde Wirtschaft und Politik (WiPo) Geschichte Religion (kath./ev./alev.) / PPL Biologie Physik Chemie Musik Kunst Informatik Sport Soziales Lernen/Methodenlernen Differenzierung ab Klasse 9: NW – Spanisch – Literatur/Kunst – GeSo – Pädagogik</vt:lpstr>
      <vt:lpstr>Sprachenfolge Klasse  5  Englisch – Fortführung aus der Grundschule Klasse  7  Französisch / Latein  Klasse  9  Spanisch als eine Differenzierungsmöglichkeit Klasse 11   Spanisch als neueinsetzende Fremdsprache      </vt:lpstr>
      <vt:lpstr>  umfasst die Klassen 5 und 6    organisatorische und pädagogische Einheit    enge Begleitung und Beratung     </vt:lpstr>
      <vt:lpstr>Ist mein Kind für das Gymnasium geeignet?  Gutes Notenbild / fachliche Kompetenzen  Gymnasialempfehlung bzw. ggf. eingeschränkte Empfehlung  Selbstständigkeit  Lernbereitschaft und Lernfreude  Konzentrationsfähigkeit  Fähigkeit zu Transferleistungen  Umgang mit Schwierigkeiten (Frustrationstoleranz)  Elternunterstützung   </vt:lpstr>
      <vt:lpstr>Ist mein Kind für das Gymnasium geeignet?   Gutes Notenbild / fachliche Kompetenzen  Gymnasialempfehlung bzw. ggf. eingeschränkte Empfehlung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Ihr Weg zu uns – Anmeldeverfahren </vt:lpstr>
      <vt:lpstr>Vielen Dank für Ihr Interesse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Auswertung Fragebogen  Eignungsprüfung MZ 2015</dc:title>
  <dc:creator>Sebastian</dc:creator>
  <cp:lastModifiedBy>Iris Mahlmann</cp:lastModifiedBy>
  <cp:revision>375</cp:revision>
  <cp:lastPrinted>2024-01-04T08:47:01Z</cp:lastPrinted>
  <dcterms:created xsi:type="dcterms:W3CDTF">2015-05-05T16:02:48Z</dcterms:created>
  <dcterms:modified xsi:type="dcterms:W3CDTF">2026-01-16T12:55:10Z</dcterms:modified>
</cp:coreProperties>
</file>