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2" r:id="rId3"/>
    <p:sldId id="262" r:id="rId4"/>
    <p:sldId id="305" r:id="rId5"/>
    <p:sldId id="281" r:id="rId6"/>
    <p:sldId id="282" r:id="rId7"/>
    <p:sldId id="284" r:id="rId8"/>
    <p:sldId id="285" r:id="rId9"/>
    <p:sldId id="286" r:id="rId10"/>
    <p:sldId id="289" r:id="rId11"/>
    <p:sldId id="304" r:id="rId12"/>
    <p:sldId id="306" r:id="rId13"/>
    <p:sldId id="307" r:id="rId14"/>
    <p:sldId id="290" r:id="rId15"/>
    <p:sldId id="291" r:id="rId16"/>
    <p:sldId id="292" r:id="rId17"/>
    <p:sldId id="293" r:id="rId18"/>
    <p:sldId id="287" r:id="rId19"/>
    <p:sldId id="294" r:id="rId20"/>
    <p:sldId id="295" r:id="rId21"/>
    <p:sldId id="301" r:id="rId22"/>
    <p:sldId id="296" r:id="rId23"/>
    <p:sldId id="297" r:id="rId24"/>
    <p:sldId id="298" r:id="rId25"/>
    <p:sldId id="299" r:id="rId26"/>
    <p:sldId id="300" r:id="rId27"/>
    <p:sldId id="275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94"/>
    <p:restoredTop sz="94578"/>
  </p:normalViewPr>
  <p:slideViewPr>
    <p:cSldViewPr snapToGrid="0" snapToObjects="1">
      <p:cViewPr varScale="1">
        <p:scale>
          <a:sx n="80" d="100"/>
          <a:sy n="80" d="100"/>
        </p:scale>
        <p:origin x="200" y="2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E650-979F-934A-9CBC-8C4629430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5D00A4-D669-E34D-8ED1-E921C4E5B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BC16F3-C9C4-424A-8616-CE0B141B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8305DC-3DDC-2A4E-A337-FD3EE643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33F0B3-524D-E94A-8AB6-120C0037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64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B1D64-0543-E94F-BF16-799151D5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6B554C-F566-C044-92DD-535205745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EE68D9-DFB0-3342-9387-5A0054A1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33257C-7B7A-544E-B82F-996710A8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CC6D0F-07AE-A849-9601-D293957B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23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C20751F-AC82-4C47-BBF2-0323D3B5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08DB56-EB07-B443-A18F-DA1D421EE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D40719-DCD5-9F46-B253-57BF0FCC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FA0AE9-DDDD-794A-9EF4-0579F28B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2B9763-C1C2-F948-A1EB-8D9106DF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90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5C865-A05F-344C-BC4F-17E4322F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BA24-E993-0E44-8E5B-5C3469379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E8723D-ECA2-0A42-A3A1-199953A0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A4975E-4E44-7A49-B994-61F3E003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798726-53AB-C64C-94FD-AE8BCC1B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10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CC3E7-6677-DD4B-8AF5-E9A31B29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EB95B0-09B6-CE4D-89A9-73413E02C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DCB683-21C4-0848-9F70-4B504106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B6EFA0-EE9F-C44D-9AD1-4C356A65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F1274-001B-2943-A5C6-AD6F4448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68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AA008-0AC5-2F4D-9270-8C686E1A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91CCCD-3B40-DB40-84DD-D26FB67AF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E46AB5-8F04-F149-A926-9E95E15C8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81DCF7-922A-C040-ACBB-4C6E07C0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2C0EA7-1314-B149-8B9C-6A62966F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6F1105-F501-2140-BD56-6D98C1DF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84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6218D-75CF-3E4E-A579-FDCFB911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008985-64C2-1149-8871-9AB77E7EC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A50F0B-6D55-B042-A5FB-DC4B21C62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C75F29-0D6D-BF4F-9B80-A6AF6439F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6AD050-A8C1-A748-8CA5-76F0A4E63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543C92D-0C17-E743-9F41-8E5E8958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8CA36A-7B26-1648-A283-BE031201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7E6F993-8459-994C-8B13-B4205FA7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89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37C5C-804E-0D41-BCA0-17DA6650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D885B5-7F08-B749-AFA9-5DCF8C8F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FA6010-9A81-024C-8BF3-B3A2939E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046C28-D76B-8E4B-A180-B9842568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62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2931A3-0FF2-2E45-BEBF-EDF3A210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3E91B6-DA31-694B-93F4-1DC3DEBD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7E523B-50D9-304C-B63C-BB4793B5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42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0CA77-F688-244E-86D2-854CBC40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47EA7D-BF04-7049-8B39-0740285C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61DBC5-5324-164F-970F-CBBEAB867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929C04-7C36-EE49-9582-C416140C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85BBEA-B77C-8A4F-B61B-DAB40EC9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C7244A-0585-A240-883A-7393F2DD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86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07203-6960-A140-82F0-C2F7315A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7F0BE56-2A1B-B342-9B3C-808B02147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13532C-A3C9-C847-AE14-915A3C9D8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33CCE1-3336-2549-9596-A1D57B82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990519-6ADF-964B-925E-D6BF5D06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2B6D96-E1D6-1346-8911-11D1867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5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A1A674-6610-7246-BC28-7E0F9FA1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BEBB11-E529-5940-B1A8-EC0E9080E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68FFC1-8BA1-5445-84FE-E9BCE8537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BB7A7-D2A5-7D47-9307-262E27D756AE}" type="datetimeFigureOut">
              <a:rPr lang="de-DE" smtClean="0"/>
              <a:t>30.03.20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D0B637-83C2-A24A-A502-336D13B9E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4DD443-B88B-CE49-9EDF-5A5E3C471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C5264-F387-3744-A07D-D19DAE49B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04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429D9-648F-684A-8A67-F6A3B1EBE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Herzlich Willkommen </a:t>
            </a:r>
            <a:br>
              <a:rPr lang="de-DE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zur Information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58DE44-E71E-8347-865A-AE5AE8522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2691"/>
            <a:ext cx="9627220" cy="1772849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2">
                    <a:lumMod val="50000"/>
                  </a:schemeClr>
                </a:solidFill>
              </a:rPr>
              <a:t>zur Wahl der zweiten Fremdsprache in der Jahrgangsstufe 7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E7C90A2-F351-F247-935A-8695176DFE0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2433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D27B68-DFC1-AF4F-A8AC-8E6E01B60DD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744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34" y="119919"/>
            <a:ext cx="7792844" cy="780234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 Stadtgymnasium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90"/>
            <a:ext cx="10937488" cy="5155039"/>
          </a:xfrm>
        </p:spPr>
        <p:txBody>
          <a:bodyPr>
            <a:noAutofit/>
          </a:bodyPr>
          <a:lstStyle/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sz="3200" dirty="0"/>
              <a:t>neue </a:t>
            </a:r>
            <a:r>
              <a:rPr lang="de-DE" sz="3200" b="1" dirty="0"/>
              <a:t>moderne Lehrwerke</a:t>
            </a:r>
            <a:r>
              <a:rPr lang="de-DE" sz="3200" dirty="0"/>
              <a:t> gehen auf die Rahmen-bedingungen des „Europäischen Referenzrahmen der Sprachen der Europäischen Union“  und G9 ein </a:t>
            </a:r>
          </a:p>
          <a:p>
            <a:pPr marL="0" indent="0">
              <a:lnSpc>
                <a:spcPct val="80000"/>
              </a:lnSpc>
              <a:buNone/>
            </a:pPr>
            <a:endParaRPr lang="de-DE" sz="3200" dirty="0"/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sz="3200" dirty="0"/>
              <a:t>konsequente Schulung der </a:t>
            </a:r>
            <a:r>
              <a:rPr lang="de-DE" sz="3200" b="1" dirty="0"/>
              <a:t>sprachlichen</a:t>
            </a:r>
            <a:r>
              <a:rPr lang="de-DE" sz="3200" dirty="0"/>
              <a:t> </a:t>
            </a:r>
            <a:r>
              <a:rPr lang="de-DE" sz="3200" b="1" dirty="0"/>
              <a:t>Verständigung</a:t>
            </a:r>
            <a:r>
              <a:rPr lang="de-DE" sz="3200" dirty="0"/>
              <a:t> in alltäglichen Situationen</a:t>
            </a:r>
          </a:p>
          <a:p>
            <a:pPr marL="381000" indent="-381000">
              <a:lnSpc>
                <a:spcPct val="80000"/>
              </a:lnSpc>
              <a:buFontTx/>
              <a:buChar char="•"/>
            </a:pPr>
            <a:endParaRPr lang="de-DE" sz="3200" dirty="0"/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sz="3200" b="1" dirty="0"/>
              <a:t>interkulturelles Lernen</a:t>
            </a:r>
            <a:r>
              <a:rPr lang="de-DE" sz="3200" dirty="0"/>
              <a:t> durch authentische Landeskunde</a:t>
            </a:r>
          </a:p>
          <a:p>
            <a:pPr marL="0" indent="0">
              <a:lnSpc>
                <a:spcPct val="80000"/>
              </a:lnSpc>
              <a:buNone/>
            </a:pPr>
            <a:endParaRPr lang="de-DE" sz="3200" dirty="0"/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sz="3200" b="1" dirty="0"/>
              <a:t>selbstverantwortliches Lernen</a:t>
            </a:r>
            <a:r>
              <a:rPr lang="de-DE" sz="3200" dirty="0"/>
              <a:t> der Schülerinnen und Schüler</a:t>
            </a:r>
          </a:p>
          <a:p>
            <a:pPr marL="381000" indent="-381000">
              <a:lnSpc>
                <a:spcPct val="80000"/>
              </a:lnSpc>
            </a:pPr>
            <a:endParaRPr lang="de-DE" sz="3600" dirty="0"/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634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42" y="214021"/>
            <a:ext cx="8796454" cy="904262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Stadtgymnasium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nhaltsplatzhalter 2">
            <a:extLst>
              <a:ext uri="{FF2B5EF4-FFF2-40B4-BE49-F238E27FC236}">
                <a16:creationId xmlns:a16="http://schemas.microsoft.com/office/drawing/2014/main" id="{F5B686E0-551C-F140-9216-C61636503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188" y="1092566"/>
            <a:ext cx="3627995" cy="555356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4D89E2-C722-4542-A984-F0824B83A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050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Das neue Lehrwerk zu</a:t>
            </a:r>
          </a:p>
          <a:p>
            <a:pPr marL="0" indent="0">
              <a:buNone/>
            </a:pPr>
            <a:r>
              <a:rPr lang="de-DE" dirty="0"/>
              <a:t>G9  - A plus!1</a:t>
            </a:r>
          </a:p>
        </p:txBody>
      </p:sp>
    </p:spTree>
    <p:extLst>
      <p:ext uri="{BB962C8B-B14F-4D97-AF65-F5344CB8AC3E}">
        <p14:creationId xmlns:p14="http://schemas.microsoft.com/office/powerpoint/2010/main" val="232704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42" y="214021"/>
            <a:ext cx="8796454" cy="904262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Stadtgymnasium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4D89E2-C722-4542-A984-F0824B83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EE0A31-6E29-5D4D-A173-361F7671F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200" y="892513"/>
            <a:ext cx="4903450" cy="59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2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42" y="214021"/>
            <a:ext cx="8796454" cy="904262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Stadtgymnasium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4D89E2-C722-4542-A984-F0824B83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5AEB73-3736-0D44-A369-B77999033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907" y="1118283"/>
            <a:ext cx="4114755" cy="55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1" y="322372"/>
            <a:ext cx="8455652" cy="705392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 Stadtgymnasium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90"/>
            <a:ext cx="10937488" cy="5155039"/>
          </a:xfrm>
        </p:spPr>
        <p:txBody>
          <a:bodyPr>
            <a:noAutofit/>
          </a:bodyPr>
          <a:lstStyle/>
          <a:p>
            <a:pPr marL="261938" indent="-261938">
              <a:buFontTx/>
              <a:buChar char="•"/>
            </a:pPr>
            <a:r>
              <a:rPr lang="de-DE" sz="3600" dirty="0"/>
              <a:t>Möglichkeit des Erwerbs der international anerkannten </a:t>
            </a:r>
            <a:r>
              <a:rPr lang="de-DE" sz="3600" b="1" dirty="0"/>
              <a:t>Sprachdiplome</a:t>
            </a:r>
            <a:r>
              <a:rPr lang="de-DE" sz="3600" dirty="0"/>
              <a:t> (</a:t>
            </a:r>
            <a:r>
              <a:rPr lang="de-DE" sz="3600" b="1" dirty="0"/>
              <a:t>DELF </a:t>
            </a:r>
            <a:r>
              <a:rPr lang="de-DE" sz="3600" b="1" dirty="0" err="1"/>
              <a:t>scolaire</a:t>
            </a:r>
            <a:r>
              <a:rPr lang="de-DE" sz="3600" b="1" dirty="0"/>
              <a:t> A1-B2)</a:t>
            </a:r>
          </a:p>
          <a:p>
            <a:pPr marL="0" indent="0">
              <a:buNone/>
            </a:pPr>
            <a:endParaRPr lang="de-DE" sz="3600" dirty="0"/>
          </a:p>
          <a:p>
            <a:pPr marL="261938" indent="-261938">
              <a:buFontTx/>
              <a:buChar char="•"/>
            </a:pPr>
            <a:r>
              <a:rPr lang="de-DE" sz="3600" dirty="0"/>
              <a:t>Schüleraustausch nach Frankreich (Redon, Bretagne) ab der Jahrgangsstufe 9.</a:t>
            </a:r>
            <a:r>
              <a:rPr lang="de-DE" sz="4000" dirty="0"/>
              <a:t> </a:t>
            </a:r>
          </a:p>
          <a:p>
            <a:pPr marL="381000" indent="-381000">
              <a:lnSpc>
                <a:spcPct val="80000"/>
              </a:lnSpc>
            </a:pPr>
            <a:endParaRPr lang="de-DE" sz="3600" dirty="0"/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270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3" y="324513"/>
            <a:ext cx="6343185" cy="535026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 Stadtgymnasium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90"/>
            <a:ext cx="10937488" cy="515503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de-DE" sz="3600" dirty="0"/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C541516C-2B83-D640-8BA4-706709023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65" y="1124182"/>
            <a:ext cx="9856439" cy="55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3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66" y="222728"/>
            <a:ext cx="8639407" cy="875356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 Stadtgymnasium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90"/>
            <a:ext cx="10937488" cy="515503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de-DE" sz="3600" dirty="0"/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E9C94E02-A9DF-3240-AF85-EB270CA7C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11" y="1037316"/>
            <a:ext cx="10010866" cy="56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3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3" y="195923"/>
            <a:ext cx="5698273" cy="704229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 Stadtgymnasium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90"/>
            <a:ext cx="10937488" cy="515503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de-DE" sz="3600" dirty="0"/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F7454480-CF6D-CD41-94CF-22DEE4A23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14" y="1041708"/>
            <a:ext cx="10003060" cy="56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6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6" y="344675"/>
            <a:ext cx="8551127" cy="555477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Stadtgymnasium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90"/>
            <a:ext cx="10515600" cy="515503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355600" algn="l"/>
              </a:tabLst>
            </a:pPr>
            <a:r>
              <a:rPr lang="de-DE" sz="3600" b="1" dirty="0"/>
              <a:t>Wie geht es weiter?</a:t>
            </a:r>
          </a:p>
          <a:p>
            <a:pPr marL="622300" indent="-533400">
              <a:lnSpc>
                <a:spcPct val="80000"/>
              </a:lnSpc>
              <a:tabLst>
                <a:tab pos="355600" algn="l"/>
              </a:tabLst>
            </a:pPr>
            <a:endParaRPr lang="de-DE" dirty="0"/>
          </a:p>
          <a:p>
            <a:pPr marL="622300" indent="-533400">
              <a:lnSpc>
                <a:spcPct val="80000"/>
              </a:lnSpc>
              <a:tabLst>
                <a:tab pos="355600" algn="l"/>
              </a:tabLst>
            </a:pPr>
            <a:r>
              <a:rPr lang="de-DE" sz="3600" dirty="0"/>
              <a:t>Französisch als fortgeführte Sprache in der Oberstufe</a:t>
            </a:r>
          </a:p>
          <a:p>
            <a:pPr marL="622300" indent="-533400">
              <a:lnSpc>
                <a:spcPct val="80000"/>
              </a:lnSpc>
              <a:tabLst>
                <a:tab pos="355600" algn="l"/>
              </a:tabLst>
            </a:pPr>
            <a:endParaRPr lang="de-DE" dirty="0"/>
          </a:p>
          <a:p>
            <a:pPr marL="622300" indent="-533400">
              <a:lnSpc>
                <a:spcPct val="80000"/>
              </a:lnSpc>
              <a:tabLst>
                <a:tab pos="355600" algn="l"/>
              </a:tabLst>
            </a:pPr>
            <a:r>
              <a:rPr lang="de-DE" dirty="0"/>
              <a:t>	</a:t>
            </a:r>
            <a:r>
              <a:rPr lang="de-DE" sz="3200" dirty="0">
                <a:sym typeface="Wingdings" pitchFamily="2" charset="2"/>
              </a:rPr>
              <a:t> </a:t>
            </a:r>
            <a:r>
              <a:rPr lang="de-DE" sz="3200" dirty="0"/>
              <a:t>in der </a:t>
            </a:r>
            <a:r>
              <a:rPr lang="de-DE" sz="3200" b="1" dirty="0"/>
              <a:t>Einführungsphase</a:t>
            </a:r>
            <a:r>
              <a:rPr lang="de-DE" sz="3200" dirty="0"/>
              <a:t> (3-stündig) + ggf. 		 	     Vertiefungskurs (2-stündig) – 2 Klausuren pro           	          	     Halbjahr bzw. 1 mündliche Prüfung</a:t>
            </a:r>
          </a:p>
          <a:p>
            <a:pPr marL="622300" indent="-533400">
              <a:lnSpc>
                <a:spcPct val="80000"/>
              </a:lnSpc>
              <a:tabLst>
                <a:tab pos="355600" algn="l"/>
              </a:tabLst>
            </a:pPr>
            <a:endParaRPr lang="de-DE" sz="3200" dirty="0"/>
          </a:p>
          <a:p>
            <a:pPr marL="622300" indent="-533400">
              <a:lnSpc>
                <a:spcPct val="80000"/>
              </a:lnSpc>
              <a:tabLst>
                <a:tab pos="355600" algn="l"/>
              </a:tabLst>
            </a:pPr>
            <a:r>
              <a:rPr lang="de-DE" sz="3200" dirty="0"/>
              <a:t>	</a:t>
            </a:r>
            <a:r>
              <a:rPr lang="de-DE" sz="3200" dirty="0">
                <a:sym typeface="Wingdings" pitchFamily="2" charset="2"/>
              </a:rPr>
              <a:t> in der </a:t>
            </a:r>
            <a:r>
              <a:rPr lang="de-DE" sz="3200" b="1" dirty="0">
                <a:sym typeface="Wingdings" pitchFamily="2" charset="2"/>
              </a:rPr>
              <a:t>Q1</a:t>
            </a:r>
            <a:r>
              <a:rPr lang="de-DE" sz="3200" dirty="0">
                <a:sym typeface="Wingdings" pitchFamily="2" charset="2"/>
              </a:rPr>
              <a:t> und </a:t>
            </a:r>
            <a:r>
              <a:rPr lang="de-DE" sz="3200" b="1" dirty="0">
                <a:sym typeface="Wingdings" pitchFamily="2" charset="2"/>
              </a:rPr>
              <a:t>Q2</a:t>
            </a:r>
            <a:r>
              <a:rPr lang="de-DE" sz="3200" dirty="0">
                <a:sym typeface="Wingdings" pitchFamily="2" charset="2"/>
              </a:rPr>
              <a:t> </a:t>
            </a:r>
            <a:r>
              <a:rPr lang="de-DE" sz="3200" dirty="0"/>
              <a:t>Grundkurs (3-stündig), der als 3. 		     oder 4. Abiturfach gewählt werden kann.</a:t>
            </a:r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0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54" y="280002"/>
            <a:ext cx="7079166" cy="772299"/>
          </a:xfrm>
        </p:spPr>
        <p:txBody>
          <a:bodyPr>
            <a:normAutofit/>
          </a:bodyPr>
          <a:lstStyle/>
          <a:p>
            <a:r>
              <a:rPr lang="de-DE" sz="2400" dirty="0"/>
              <a:t>Wege in die Zukunft mit Französisch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90"/>
            <a:ext cx="10937488" cy="5155039"/>
          </a:xfrm>
        </p:spPr>
        <p:txBody>
          <a:bodyPr>
            <a:noAutofit/>
          </a:bodyPr>
          <a:lstStyle/>
          <a:p>
            <a:pPr marL="0" indent="0" algn="ctr" defTabSz="266700">
              <a:buNone/>
            </a:pPr>
            <a:r>
              <a:rPr lang="de-DE" sz="4800" dirty="0"/>
              <a:t>Zukunftsaussichten ?!</a:t>
            </a:r>
          </a:p>
          <a:p>
            <a:pPr defTabSz="266700">
              <a:buFontTx/>
              <a:buChar char="•"/>
            </a:pPr>
            <a:endParaRPr lang="de-DE" sz="3600" dirty="0"/>
          </a:p>
          <a:p>
            <a:pPr defTabSz="266700">
              <a:buFontTx/>
              <a:buChar char="•"/>
            </a:pPr>
            <a:r>
              <a:rPr lang="de-DE" sz="3600" dirty="0"/>
              <a:t> </a:t>
            </a:r>
            <a:r>
              <a:rPr lang="de-DE" sz="4000" dirty="0"/>
              <a:t>Mit Französisch um die Welt</a:t>
            </a:r>
          </a:p>
          <a:p>
            <a:pPr defTabSz="266700">
              <a:buFontTx/>
              <a:buChar char="•"/>
            </a:pPr>
            <a:r>
              <a:rPr lang="de-DE" sz="4000" dirty="0"/>
              <a:t> Bildungs- und Berufschancen</a:t>
            </a:r>
          </a:p>
          <a:p>
            <a:pPr marL="381000" indent="-381000">
              <a:lnSpc>
                <a:spcPct val="80000"/>
              </a:lnSpc>
            </a:pPr>
            <a:endParaRPr lang="de-DE" sz="3600" dirty="0"/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748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429D9-648F-684A-8A67-F6A3B1EBE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Latein oder Französisch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58DE44-E71E-8347-865A-AE5AE8522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2691"/>
            <a:ext cx="9627220" cy="1772849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2">
                    <a:lumMod val="50000"/>
                  </a:schemeClr>
                </a:solidFill>
              </a:rPr>
              <a:t>Welche Sprache für mein Kind?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E7C90A2-F351-F247-935A-8695176DFE0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2433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D27B68-DFC1-AF4F-A8AC-8E6E01B60DD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3939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34" y="53011"/>
            <a:ext cx="8461917" cy="847141"/>
          </a:xfrm>
        </p:spPr>
        <p:txBody>
          <a:bodyPr>
            <a:normAutofit/>
          </a:bodyPr>
          <a:lstStyle/>
          <a:p>
            <a:r>
              <a:rPr lang="de-DE" sz="2400" dirty="0"/>
              <a:t>Wege in die Zukunft mit Französisch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3390"/>
            <a:ext cx="11004395" cy="515503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de-DE" sz="3200" dirty="0"/>
              <a:t>In </a:t>
            </a:r>
            <a:r>
              <a:rPr lang="de-DE" sz="3200" b="1" dirty="0"/>
              <a:t>32 Staaten </a:t>
            </a:r>
            <a:r>
              <a:rPr lang="de-DE" sz="3200" dirty="0"/>
              <a:t>ist </a:t>
            </a:r>
            <a:r>
              <a:rPr lang="de-DE" sz="3200" b="1" dirty="0"/>
              <a:t>Französisch</a:t>
            </a:r>
            <a:r>
              <a:rPr lang="de-DE" sz="3200" dirty="0"/>
              <a:t> </a:t>
            </a:r>
            <a:r>
              <a:rPr lang="de-DE" sz="3200" b="1" dirty="0"/>
              <a:t>Amts-</a:t>
            </a:r>
            <a:r>
              <a:rPr lang="de-DE" sz="3200" dirty="0"/>
              <a:t> </a:t>
            </a:r>
            <a:r>
              <a:rPr lang="de-DE" sz="3200" b="1" dirty="0"/>
              <a:t>und Verkehrssprache.</a:t>
            </a:r>
          </a:p>
          <a:p>
            <a:pPr marL="261938" indent="-261938">
              <a:lnSpc>
                <a:spcPct val="80000"/>
              </a:lnSpc>
            </a:pPr>
            <a:endParaRPr lang="de-DE" dirty="0"/>
          </a:p>
          <a:p>
            <a:pPr marL="261938" indent="-261938">
              <a:lnSpc>
                <a:spcPct val="80000"/>
              </a:lnSpc>
              <a:buFontTx/>
              <a:buChar char="•"/>
            </a:pPr>
            <a:r>
              <a:rPr lang="de-DE" sz="3200" dirty="0"/>
              <a:t>Die </a:t>
            </a:r>
            <a:r>
              <a:rPr lang="de-DE" sz="3200" b="1" dirty="0"/>
              <a:t>französische</a:t>
            </a:r>
            <a:r>
              <a:rPr lang="de-DE" sz="3200" dirty="0"/>
              <a:t> Sprache wird von mehr als 180 Mio. Menschen  als </a:t>
            </a:r>
            <a:r>
              <a:rPr lang="de-DE" sz="3200" b="1" dirty="0"/>
              <a:t>Mutter-</a:t>
            </a:r>
            <a:r>
              <a:rPr lang="de-DE" sz="3200" dirty="0"/>
              <a:t> oder </a:t>
            </a:r>
            <a:r>
              <a:rPr lang="de-DE" sz="3200" b="1" dirty="0"/>
              <a:t>Zeitsprache</a:t>
            </a:r>
            <a:r>
              <a:rPr lang="de-DE" sz="3200" dirty="0"/>
              <a:t> gesprochen.</a:t>
            </a:r>
          </a:p>
          <a:p>
            <a:pPr marL="261938" indent="-261938">
              <a:lnSpc>
                <a:spcPct val="80000"/>
              </a:lnSpc>
              <a:buFontTx/>
              <a:buChar char="•"/>
            </a:pPr>
            <a:endParaRPr lang="de-DE" dirty="0"/>
          </a:p>
          <a:p>
            <a:pPr marL="261938" indent="-261938">
              <a:lnSpc>
                <a:spcPct val="80000"/>
              </a:lnSpc>
              <a:buFontTx/>
              <a:buChar char="•"/>
            </a:pPr>
            <a:r>
              <a:rPr lang="de-DE" sz="3200" b="1" dirty="0"/>
              <a:t>Französisch</a:t>
            </a:r>
            <a:r>
              <a:rPr lang="de-DE" sz="3200" dirty="0"/>
              <a:t> ist eine der offiziellen </a:t>
            </a:r>
            <a:r>
              <a:rPr lang="de-DE" sz="3200" b="1" dirty="0"/>
              <a:t>UNO-</a:t>
            </a:r>
            <a:r>
              <a:rPr lang="de-DE" sz="3200" dirty="0"/>
              <a:t> und </a:t>
            </a:r>
            <a:r>
              <a:rPr lang="de-DE" sz="3200" b="1" dirty="0"/>
              <a:t>EU-Sprachen</a:t>
            </a:r>
          </a:p>
          <a:p>
            <a:pPr marL="0" indent="0">
              <a:lnSpc>
                <a:spcPct val="80000"/>
              </a:lnSpc>
              <a:buNone/>
            </a:pPr>
            <a:endParaRPr lang="de-DE" dirty="0"/>
          </a:p>
          <a:p>
            <a:pPr marL="261938" indent="-261938">
              <a:lnSpc>
                <a:spcPct val="80000"/>
              </a:lnSpc>
              <a:buFontTx/>
              <a:buChar char="•"/>
            </a:pPr>
            <a:r>
              <a:rPr lang="de-DE" sz="3200" b="1" dirty="0"/>
              <a:t>Französisch</a:t>
            </a:r>
            <a:r>
              <a:rPr lang="de-DE" sz="3200" dirty="0"/>
              <a:t> wird in unseren </a:t>
            </a:r>
            <a:r>
              <a:rPr lang="de-DE" sz="3200" b="1" dirty="0"/>
              <a:t>Nachbarländern</a:t>
            </a:r>
            <a:r>
              <a:rPr lang="de-DE" sz="3200" dirty="0"/>
              <a:t> Frankreich, der Schweiz, Belgien und Luxemburg gesprochen, wohin man schnell reisen kann.</a:t>
            </a:r>
          </a:p>
          <a:p>
            <a:pPr marL="381000" indent="-381000">
              <a:lnSpc>
                <a:spcPct val="80000"/>
              </a:lnSpc>
            </a:pPr>
            <a:endParaRPr lang="de-DE" sz="3200" dirty="0"/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019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2" y="365125"/>
            <a:ext cx="8470892" cy="535027"/>
          </a:xfrm>
        </p:spPr>
        <p:txBody>
          <a:bodyPr>
            <a:normAutofit/>
          </a:bodyPr>
          <a:lstStyle/>
          <a:p>
            <a:r>
              <a:rPr lang="de-DE" sz="2400" dirty="0"/>
              <a:t>Wege in die Zukunft mit Französisch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3390"/>
            <a:ext cx="11004395" cy="5155039"/>
          </a:xfrm>
        </p:spPr>
        <p:txBody>
          <a:bodyPr>
            <a:noAutofit/>
          </a:bodyPr>
          <a:lstStyle/>
          <a:p>
            <a:pPr marL="381000" indent="-381000">
              <a:lnSpc>
                <a:spcPct val="80000"/>
              </a:lnSpc>
            </a:pPr>
            <a:endParaRPr lang="de-DE" sz="3200" dirty="0"/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  <p:pic>
        <p:nvPicPr>
          <p:cNvPr id="6" name="Picture 6" descr="2 001">
            <a:extLst>
              <a:ext uri="{FF2B5EF4-FFF2-40B4-BE49-F238E27FC236}">
                <a16:creationId xmlns:a16="http://schemas.microsoft.com/office/drawing/2014/main" id="{0CAC61C7-4033-CF42-B2C0-7416E741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27" y="1111946"/>
            <a:ext cx="9894165" cy="5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447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306151"/>
            <a:ext cx="7948962" cy="720001"/>
          </a:xfrm>
        </p:spPr>
        <p:txBody>
          <a:bodyPr>
            <a:normAutofit/>
          </a:bodyPr>
          <a:lstStyle/>
          <a:p>
            <a:r>
              <a:rPr lang="de-DE" sz="2400" dirty="0"/>
              <a:t>Wege in die Zukunft mit Französisch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3390"/>
            <a:ext cx="11004395" cy="5155039"/>
          </a:xfrm>
        </p:spPr>
        <p:txBody>
          <a:bodyPr>
            <a:noAutofit/>
          </a:bodyPr>
          <a:lstStyle/>
          <a:p>
            <a:pPr marL="261938" indent="-261938">
              <a:lnSpc>
                <a:spcPct val="100000"/>
              </a:lnSpc>
              <a:buFontTx/>
              <a:buChar char="•"/>
            </a:pPr>
            <a:endParaRPr lang="de-DE" sz="3200" dirty="0"/>
          </a:p>
          <a:p>
            <a:pPr marL="261938" indent="-261938">
              <a:lnSpc>
                <a:spcPct val="100000"/>
              </a:lnSpc>
              <a:buFontTx/>
              <a:buChar char="•"/>
            </a:pPr>
            <a:r>
              <a:rPr lang="de-DE" sz="3200" dirty="0"/>
              <a:t>Über </a:t>
            </a:r>
            <a:r>
              <a:rPr lang="de-DE" sz="3200" b="1" dirty="0"/>
              <a:t>150 Studiengänge</a:t>
            </a:r>
            <a:r>
              <a:rPr lang="de-DE" sz="3200" dirty="0"/>
              <a:t> in Rechts- , Wirtschafts-, Ingenieur- oder Geisteswissenschaften schließen nach Studienaufenthalten Frankreich mit </a:t>
            </a:r>
            <a:r>
              <a:rPr lang="de-DE" sz="3200" b="1" dirty="0"/>
              <a:t>Diplomen</a:t>
            </a:r>
            <a:r>
              <a:rPr lang="de-DE" sz="3200" dirty="0"/>
              <a:t> ab.</a:t>
            </a:r>
          </a:p>
          <a:p>
            <a:pPr marL="261938" indent="-261938"/>
            <a:endParaRPr lang="de-DE" sz="3200" dirty="0"/>
          </a:p>
          <a:p>
            <a:pPr marL="261938" indent="-261938">
              <a:lnSpc>
                <a:spcPct val="100000"/>
              </a:lnSpc>
              <a:buFontTx/>
              <a:buChar char="•"/>
            </a:pPr>
            <a:r>
              <a:rPr lang="de-DE" sz="3200" dirty="0"/>
              <a:t>Auch die EU bietet </a:t>
            </a:r>
            <a:r>
              <a:rPr lang="de-DE" sz="3200" b="1" dirty="0"/>
              <a:t>Austauschprogramme</a:t>
            </a:r>
            <a:r>
              <a:rPr lang="de-DE" sz="3200" dirty="0"/>
              <a:t> mit Frankreich für alle Bildungsbereiche (Schule, Hochschule, Berufsbildung) an.</a:t>
            </a:r>
          </a:p>
          <a:p>
            <a:pPr marL="381000" indent="-381000">
              <a:lnSpc>
                <a:spcPct val="100000"/>
              </a:lnSpc>
            </a:pPr>
            <a:endParaRPr lang="de-DE" sz="3200" dirty="0"/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922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34" y="395482"/>
            <a:ext cx="8149683" cy="535027"/>
          </a:xfrm>
        </p:spPr>
        <p:txBody>
          <a:bodyPr>
            <a:normAutofit/>
          </a:bodyPr>
          <a:lstStyle/>
          <a:p>
            <a:r>
              <a:rPr lang="de-DE" sz="2400" dirty="0"/>
              <a:t>Wege in die Zukunft mit Französisch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3390"/>
            <a:ext cx="11004395" cy="5155039"/>
          </a:xfrm>
        </p:spPr>
        <p:txBody>
          <a:bodyPr>
            <a:noAutofit/>
          </a:bodyPr>
          <a:lstStyle/>
          <a:p>
            <a:pPr marL="261938" indent="-261938">
              <a:lnSpc>
                <a:spcPct val="100000"/>
              </a:lnSpc>
              <a:buFontTx/>
              <a:buChar char="•"/>
            </a:pPr>
            <a:endParaRPr lang="de-DE" sz="3200" dirty="0"/>
          </a:p>
          <a:p>
            <a:pPr marL="261938" indent="-261938">
              <a:lnSpc>
                <a:spcPct val="80000"/>
              </a:lnSpc>
              <a:buFontTx/>
              <a:buChar char="•"/>
            </a:pPr>
            <a:r>
              <a:rPr lang="de-DE" sz="3200" dirty="0"/>
              <a:t>Handel, Institutionen und gemeinsame Wirtschaftsprojekte  haben einen </a:t>
            </a:r>
            <a:r>
              <a:rPr lang="de-DE" sz="3200" b="1" dirty="0"/>
              <a:t>hohen Bedarf</a:t>
            </a:r>
            <a:r>
              <a:rPr lang="de-DE" sz="3200" dirty="0"/>
              <a:t> </a:t>
            </a:r>
            <a:r>
              <a:rPr lang="de-DE" sz="3200" b="1" dirty="0"/>
              <a:t>an mehrsprachig qualifizierten Mitarbeitern</a:t>
            </a:r>
          </a:p>
          <a:p>
            <a:pPr marL="261938" indent="-261938">
              <a:lnSpc>
                <a:spcPct val="80000"/>
              </a:lnSpc>
            </a:pPr>
            <a:endParaRPr lang="de-DE" sz="3200" dirty="0"/>
          </a:p>
          <a:p>
            <a:pPr marL="261938" indent="-261938">
              <a:lnSpc>
                <a:spcPct val="80000"/>
              </a:lnSpc>
              <a:buFontTx/>
              <a:buChar char="•"/>
            </a:pPr>
            <a:r>
              <a:rPr lang="de-DE" sz="3200" dirty="0"/>
              <a:t>Viele </a:t>
            </a:r>
            <a:r>
              <a:rPr lang="de-DE" sz="3200" b="1" dirty="0"/>
              <a:t>französische Unternehmen</a:t>
            </a:r>
            <a:r>
              <a:rPr lang="de-DE" sz="3200" dirty="0"/>
              <a:t> sind in Deutschland vertreten – und mit ihnen viele Tausend Arbeitsplätze</a:t>
            </a:r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4542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7" y="491700"/>
            <a:ext cx="8082776" cy="816904"/>
          </a:xfrm>
        </p:spPr>
        <p:txBody>
          <a:bodyPr>
            <a:normAutofit/>
          </a:bodyPr>
          <a:lstStyle/>
          <a:p>
            <a:r>
              <a:rPr lang="de-DE" sz="2400" dirty="0"/>
              <a:t>Wege in die Zukunft mit Französisch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3390"/>
            <a:ext cx="11004395" cy="5155039"/>
          </a:xfrm>
        </p:spPr>
        <p:txBody>
          <a:bodyPr>
            <a:noAutofit/>
          </a:bodyPr>
          <a:lstStyle/>
          <a:p>
            <a:pPr marL="261938" indent="-261938">
              <a:lnSpc>
                <a:spcPct val="100000"/>
              </a:lnSpc>
              <a:buFontTx/>
              <a:buChar char="•"/>
            </a:pPr>
            <a:endParaRPr lang="de-DE" sz="32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de-DE" sz="3600" b="1" dirty="0"/>
              <a:t>Französisch lernen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de-DE" sz="3600" b="1" dirty="0"/>
              <a:t>verbindet das Nützliche mit dem Schönen</a:t>
            </a:r>
            <a:r>
              <a:rPr lang="de-DE" sz="3600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de-DE" sz="36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de-DE" sz="3600" dirty="0"/>
              <a:t>und kommt der Forderung der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de-DE" sz="3600" b="1" dirty="0"/>
              <a:t>Europäischen Kommission</a:t>
            </a:r>
            <a:r>
              <a:rPr lang="de-DE" sz="3600" dirty="0"/>
              <a:t> nach:</a:t>
            </a:r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sz="36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445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344675"/>
            <a:ext cx="7815146" cy="727695"/>
          </a:xfrm>
        </p:spPr>
        <p:txBody>
          <a:bodyPr>
            <a:normAutofit/>
          </a:bodyPr>
          <a:lstStyle/>
          <a:p>
            <a:r>
              <a:rPr lang="de-DE" sz="2400" dirty="0"/>
              <a:t>Wege in die Zukunft mit Französisch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3390"/>
            <a:ext cx="11004395" cy="5155039"/>
          </a:xfrm>
        </p:spPr>
        <p:txBody>
          <a:bodyPr>
            <a:noAutofit/>
          </a:bodyPr>
          <a:lstStyle/>
          <a:p>
            <a:pPr marL="261938" indent="-261938">
              <a:lnSpc>
                <a:spcPct val="100000"/>
              </a:lnSpc>
              <a:buFontTx/>
              <a:buChar char="•"/>
            </a:pPr>
            <a:endParaRPr lang="de-DE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de-DE" sz="4000" dirty="0"/>
              <a:t>„Neben der Muttersprache soll jede/</a:t>
            </a:r>
            <a:r>
              <a:rPr lang="de-DE" sz="4000" dirty="0" err="1"/>
              <a:t>r</a:t>
            </a:r>
            <a:r>
              <a:rPr lang="de-DE" sz="4000" dirty="0"/>
              <a:t> europäische Bürger*in mindestens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4000" b="1" dirty="0"/>
              <a:t>zwei moderne Fremdsprachen</a:t>
            </a:r>
            <a:r>
              <a:rPr lang="de-DE" sz="4000" dirty="0"/>
              <a:t> beh</a:t>
            </a:r>
            <a:r>
              <a:rPr lang="de-DE" sz="3600" dirty="0"/>
              <a:t>errschen.“</a:t>
            </a:r>
          </a:p>
          <a:p>
            <a:pPr marL="0" indent="0">
              <a:buNone/>
            </a:pPr>
            <a:endParaRPr lang="de-DE" sz="3200" dirty="0"/>
          </a:p>
          <a:p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077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41" y="344626"/>
            <a:ext cx="7837449" cy="535027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 Stadtgymnasium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3390"/>
            <a:ext cx="11004395" cy="5155039"/>
          </a:xfrm>
        </p:spPr>
        <p:txBody>
          <a:bodyPr>
            <a:noAutofit/>
          </a:bodyPr>
          <a:lstStyle/>
          <a:p>
            <a:pPr marL="261938" indent="-261938">
              <a:lnSpc>
                <a:spcPct val="100000"/>
              </a:lnSpc>
              <a:buFontTx/>
              <a:buChar char="•"/>
            </a:pPr>
            <a:endParaRPr lang="de-DE" sz="3200" dirty="0"/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  <p:pic>
        <p:nvPicPr>
          <p:cNvPr id="6" name="Picture 11" descr="1 001">
            <a:extLst>
              <a:ext uri="{FF2B5EF4-FFF2-40B4-BE49-F238E27FC236}">
                <a16:creationId xmlns:a16="http://schemas.microsoft.com/office/drawing/2014/main" id="{8EA62265-00D5-CF45-BB11-5A8B075E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73" y="1124293"/>
            <a:ext cx="10145845" cy="57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11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429D9-648F-684A-8A67-F6A3B1EBE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67144"/>
            <a:ext cx="10690532" cy="595784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800" b="1" dirty="0"/>
              <a:t>Merci</a:t>
            </a:r>
            <a:br>
              <a:rPr lang="de-DE" sz="4800" b="1" dirty="0"/>
            </a:br>
            <a:r>
              <a:rPr lang="de-DE" sz="4800" b="1" dirty="0"/>
              <a:t>Au </a:t>
            </a:r>
            <a:r>
              <a:rPr lang="de-DE" sz="4800" b="1" dirty="0" err="1"/>
              <a:t>revoir</a:t>
            </a:r>
            <a:r>
              <a:rPr lang="de-DE" sz="4800" b="1" dirty="0"/>
              <a:t> et à </a:t>
            </a:r>
            <a:r>
              <a:rPr lang="de-DE" sz="4800" b="1" dirty="0" err="1"/>
              <a:t>bientôt</a:t>
            </a:r>
            <a:r>
              <a:rPr lang="de-DE" sz="4800" b="1" dirty="0"/>
              <a:t>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E7C90A2-F351-F247-935A-8695176DFE0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2433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D27B68-DFC1-AF4F-A8AC-8E6E01B60DD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560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429D9-648F-684A-8A67-F6A3B1EBE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152152"/>
            <a:ext cx="10119032" cy="5185148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b="1" dirty="0">
                <a:solidFill>
                  <a:schemeClr val="bg2">
                    <a:lumMod val="50000"/>
                  </a:schemeClr>
                </a:solidFill>
              </a:rPr>
              <a:t>Sprachenfolge</a:t>
            </a:r>
            <a:br>
              <a:rPr lang="de-DE" sz="32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3100" dirty="0">
                <a:solidFill>
                  <a:schemeClr val="bg2">
                    <a:lumMod val="50000"/>
                  </a:schemeClr>
                </a:solidFill>
              </a:rPr>
              <a:t>Klasse 5		Englisch – Fortführung aus der Grundschule							</a:t>
            </a:r>
            <a:br>
              <a:rPr lang="de-DE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3100" b="1" dirty="0">
                <a:solidFill>
                  <a:schemeClr val="bg2">
                    <a:lumMod val="50000"/>
                  </a:schemeClr>
                </a:solidFill>
              </a:rPr>
              <a:t>Klasse 7		Französisch / Latein</a:t>
            </a:r>
            <a:br>
              <a:rPr lang="de-DE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3100" dirty="0">
                <a:solidFill>
                  <a:schemeClr val="bg2">
                    <a:lumMod val="50000"/>
                  </a:schemeClr>
                </a:solidFill>
              </a:rPr>
              <a:t> 	</a:t>
            </a:r>
            <a:br>
              <a:rPr lang="de-DE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3100" dirty="0">
                <a:solidFill>
                  <a:schemeClr val="bg2">
                    <a:lumMod val="50000"/>
                  </a:schemeClr>
                </a:solidFill>
              </a:rPr>
              <a:t>Klasse 9		</a:t>
            </a:r>
            <a:r>
              <a:rPr lang="de-DE" sz="3100" i="1" dirty="0">
                <a:solidFill>
                  <a:schemeClr val="bg2">
                    <a:lumMod val="50000"/>
                  </a:schemeClr>
                </a:solidFill>
              </a:rPr>
              <a:t>Spanisch als eine Differenzierungsmöglichkeit</a:t>
            </a:r>
            <a:br>
              <a:rPr lang="de-DE" sz="31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3100" dirty="0">
                <a:solidFill>
                  <a:schemeClr val="bg2">
                    <a:lumMod val="50000"/>
                  </a:schemeClr>
                </a:solidFill>
              </a:rPr>
              <a:t>Klasse 11 		</a:t>
            </a:r>
            <a:r>
              <a:rPr lang="de-DE" sz="3100" i="1" dirty="0">
                <a:solidFill>
                  <a:schemeClr val="bg2">
                    <a:lumMod val="50000"/>
                  </a:schemeClr>
                </a:solidFill>
              </a:rPr>
              <a:t>Spanisch als neueinsetzende Fremdsprache</a:t>
            </a:r>
            <a:br>
              <a:rPr lang="de-DE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3100" dirty="0">
                <a:solidFill>
                  <a:schemeClr val="bg2">
                    <a:lumMod val="50000"/>
                  </a:schemeClr>
                </a:solidFill>
              </a:rPr>
              <a:t>  (EF)</a:t>
            </a:r>
            <a:br>
              <a:rPr lang="de-DE" sz="31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3200" dirty="0">
                <a:solidFill>
                  <a:schemeClr val="bg2">
                    <a:lumMod val="50000"/>
                  </a:schemeClr>
                </a:solidFill>
              </a:rPr>
            </a:br>
            <a:endParaRPr lang="de-DE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E7C90A2-F351-F247-935A-8695176DFE0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2433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D27B68-DFC1-AF4F-A8AC-8E6E01B60DD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A4952EE-668F-D245-A000-7943FA47E942}"/>
              </a:ext>
            </a:extLst>
          </p:cNvPr>
          <p:cNvSpPr/>
          <p:nvPr/>
        </p:nvSpPr>
        <p:spPr>
          <a:xfrm>
            <a:off x="275911" y="432152"/>
            <a:ext cx="7150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Sprachenwahl Jahrgangstufe 7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0195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2" y="257759"/>
            <a:ext cx="8251902" cy="816785"/>
          </a:xfrm>
        </p:spPr>
        <p:txBody>
          <a:bodyPr>
            <a:normAutofit/>
          </a:bodyPr>
          <a:lstStyle/>
          <a:p>
            <a:r>
              <a:rPr lang="de-DE" sz="2000" dirty="0"/>
              <a:t>Sprachenwahl in der Jahrgangsstufe 7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07" y="1468786"/>
            <a:ext cx="11049000" cy="453057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DE" sz="3600" b="1" dirty="0">
                <a:latin typeface="+mj-lt"/>
              </a:rPr>
              <a:t>Welche Sprache für mein Kind?</a:t>
            </a:r>
            <a:r>
              <a:rPr lang="de-DE" sz="3200" b="1" dirty="0">
                <a:latin typeface="+mj-lt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de-DE" dirty="0">
              <a:latin typeface="+mj-lt"/>
            </a:endParaRPr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>
                <a:latin typeface="+mj-lt"/>
              </a:rPr>
              <a:t>Verfügt mein Kind für das Erlernen des Französischen über geeignete </a:t>
            </a:r>
            <a:r>
              <a:rPr lang="de-DE" b="1" dirty="0">
                <a:latin typeface="+mj-lt"/>
              </a:rPr>
              <a:t>Voraussetzungen</a:t>
            </a:r>
            <a:r>
              <a:rPr lang="de-DE" dirty="0">
                <a:latin typeface="+mj-lt"/>
              </a:rPr>
              <a:t>?</a:t>
            </a:r>
          </a:p>
          <a:p>
            <a:pPr marL="381000" indent="-381000">
              <a:lnSpc>
                <a:spcPct val="80000"/>
              </a:lnSpc>
              <a:buFontTx/>
              <a:buChar char="•"/>
            </a:pPr>
            <a:endParaRPr lang="de-DE" dirty="0">
              <a:latin typeface="+mj-lt"/>
            </a:endParaRPr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>
                <a:latin typeface="+mj-lt"/>
              </a:rPr>
              <a:t>Welche </a:t>
            </a:r>
            <a:r>
              <a:rPr lang="de-DE" b="1" dirty="0">
                <a:latin typeface="+mj-lt"/>
              </a:rPr>
              <a:t>Anforderungen</a:t>
            </a:r>
            <a:r>
              <a:rPr lang="de-DE" dirty="0">
                <a:latin typeface="+mj-lt"/>
              </a:rPr>
              <a:t> stellt der Sprachunterricht an mein Kind?</a:t>
            </a:r>
          </a:p>
          <a:p>
            <a:pPr marL="0" indent="0">
              <a:lnSpc>
                <a:spcPct val="80000"/>
              </a:lnSpc>
              <a:buNone/>
            </a:pPr>
            <a:endParaRPr lang="de-DE" dirty="0">
              <a:latin typeface="+mj-lt"/>
            </a:endParaRPr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>
                <a:latin typeface="+mj-lt"/>
              </a:rPr>
              <a:t>Welche Perspektiven gibt es für die Oberstufe?</a:t>
            </a:r>
          </a:p>
          <a:p>
            <a:pPr marL="0" indent="0">
              <a:lnSpc>
                <a:spcPct val="80000"/>
              </a:lnSpc>
              <a:buNone/>
            </a:pPr>
            <a:endParaRPr lang="de-DE" dirty="0">
              <a:latin typeface="+mj-lt"/>
            </a:endParaRPr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>
                <a:latin typeface="+mj-lt"/>
              </a:rPr>
              <a:t>Welchen </a:t>
            </a:r>
            <a:r>
              <a:rPr lang="de-DE" b="1" dirty="0">
                <a:latin typeface="+mj-lt"/>
              </a:rPr>
              <a:t>Nutzen</a:t>
            </a:r>
            <a:r>
              <a:rPr lang="de-DE" dirty="0">
                <a:latin typeface="+mj-lt"/>
              </a:rPr>
              <a:t> hat mein Kind von den Sprachkenntnissen jetzt und später? - Zukunftschancen</a:t>
            </a:r>
          </a:p>
        </p:txBody>
      </p:sp>
    </p:spTree>
    <p:extLst>
      <p:ext uri="{BB962C8B-B14F-4D97-AF65-F5344CB8AC3E}">
        <p14:creationId xmlns:p14="http://schemas.microsoft.com/office/powerpoint/2010/main" val="79746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Wege in die Zukunft mit Französisch</a:t>
            </a:r>
          </a:p>
        </p:txBody>
      </p:sp>
      <p:pic>
        <p:nvPicPr>
          <p:cNvPr id="5" name="Picture 11" descr="1 001">
            <a:extLst>
              <a:ext uri="{FF2B5EF4-FFF2-40B4-BE49-F238E27FC236}">
                <a16:creationId xmlns:a16="http://schemas.microsoft.com/office/drawing/2014/main" id="{5A817CAB-5916-624A-A361-90D4A8AA4E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1825624"/>
            <a:ext cx="8024053" cy="46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09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58" y="432152"/>
            <a:ext cx="10515600" cy="1325563"/>
          </a:xfrm>
        </p:spPr>
        <p:txBody>
          <a:bodyPr>
            <a:normAutofit/>
          </a:bodyPr>
          <a:lstStyle/>
          <a:p>
            <a:r>
              <a:rPr lang="de-DE" sz="2400" dirty="0"/>
              <a:t>Wege in die Zukunft mit Französisch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4800" dirty="0"/>
              <a:t>Französisch als zweite Fremdsprache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800" dirty="0"/>
              <a:t>in der Jahrgangsstufe 7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800" dirty="0"/>
              <a:t>am Stadtgymnasium</a:t>
            </a:r>
          </a:p>
        </p:txBody>
      </p:sp>
    </p:spTree>
    <p:extLst>
      <p:ext uri="{BB962C8B-B14F-4D97-AF65-F5344CB8AC3E}">
        <p14:creationId xmlns:p14="http://schemas.microsoft.com/office/powerpoint/2010/main" val="375274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69" y="322021"/>
            <a:ext cx="10515600" cy="1325563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Stadtgymnasium - Wege in die Zukunft mit Französisch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DE" sz="3200" b="1" dirty="0"/>
              <a:t>Welche Voraussetzungen sind nötig?</a:t>
            </a:r>
          </a:p>
          <a:p>
            <a:pPr marL="381000" indent="-381000">
              <a:lnSpc>
                <a:spcPct val="80000"/>
              </a:lnSpc>
              <a:buFontTx/>
              <a:buChar char="•"/>
            </a:pPr>
            <a:endParaRPr lang="de-DE" dirty="0"/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/>
              <a:t>Persönliches Interesse und Einsatz</a:t>
            </a:r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/>
              <a:t>Neugier</a:t>
            </a:r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/>
              <a:t>Kontaktbereitschaft</a:t>
            </a:r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/>
              <a:t>Reichhaltiger Wortschatz</a:t>
            </a:r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/>
              <a:t>Akustische Sensibilität</a:t>
            </a:r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/>
              <a:t>Gefühl für Rhythmus und Text</a:t>
            </a:r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/>
              <a:t>Freude am Sprechen und Ausprobieren</a:t>
            </a:r>
          </a:p>
          <a:p>
            <a:pPr marL="381000" indent="-381000">
              <a:lnSpc>
                <a:spcPct val="80000"/>
              </a:lnSpc>
              <a:buFontTx/>
              <a:buChar char="•"/>
            </a:pPr>
            <a:r>
              <a:rPr lang="de-DE" dirty="0"/>
              <a:t>Kreativität und Spontanität</a:t>
            </a:r>
          </a:p>
        </p:txBody>
      </p:sp>
    </p:spTree>
    <p:extLst>
      <p:ext uri="{BB962C8B-B14F-4D97-AF65-F5344CB8AC3E}">
        <p14:creationId xmlns:p14="http://schemas.microsoft.com/office/powerpoint/2010/main" val="91153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268851"/>
            <a:ext cx="9547302" cy="794602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Französisch am Stadtgymnasium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DE" sz="3600" b="1" dirty="0">
                <a:latin typeface="+mj-lt"/>
              </a:rPr>
              <a:t>Welche  Anforderungen werden gestellt?</a:t>
            </a:r>
          </a:p>
          <a:p>
            <a:pPr marL="381000" indent="-381000">
              <a:lnSpc>
                <a:spcPct val="80000"/>
              </a:lnSpc>
              <a:buFontTx/>
              <a:buChar char="•"/>
            </a:pPr>
            <a:endParaRPr lang="de-DE" sz="3200" dirty="0">
              <a:latin typeface="+mj-lt"/>
            </a:endParaRPr>
          </a:p>
          <a:p>
            <a:pPr marL="381000" indent="-381000">
              <a:lnSpc>
                <a:spcPct val="150000"/>
              </a:lnSpc>
              <a:buFontTx/>
              <a:buChar char="•"/>
            </a:pPr>
            <a:r>
              <a:rPr lang="de-DE" sz="3200" dirty="0">
                <a:latin typeface="+mj-lt"/>
              </a:rPr>
              <a:t>Regelmäßiges Lernen von Vokabeln, grammatischen Strukturen und Regeln</a:t>
            </a:r>
          </a:p>
          <a:p>
            <a:pPr marL="381000" indent="-381000">
              <a:lnSpc>
                <a:spcPct val="150000"/>
              </a:lnSpc>
              <a:buFontTx/>
              <a:buChar char="•"/>
            </a:pPr>
            <a:r>
              <a:rPr lang="de-DE" sz="3200" dirty="0">
                <a:latin typeface="+mj-lt"/>
              </a:rPr>
              <a:t>Regelmäßiges Anfertigen der Hausaufgaben, auch der mündlichen</a:t>
            </a:r>
          </a:p>
        </p:txBody>
      </p:sp>
    </p:spTree>
    <p:extLst>
      <p:ext uri="{BB962C8B-B14F-4D97-AF65-F5344CB8AC3E}">
        <p14:creationId xmlns:p14="http://schemas.microsoft.com/office/powerpoint/2010/main" val="124271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61FB-991A-6143-B1AC-36DAF47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42" y="214021"/>
            <a:ext cx="8796454" cy="904262"/>
          </a:xfrm>
        </p:spPr>
        <p:txBody>
          <a:bodyPr>
            <a:normAutofit/>
          </a:bodyPr>
          <a:lstStyle/>
          <a:p>
            <a:r>
              <a:rPr lang="de-DE" sz="2400" dirty="0"/>
              <a:t>Französisch am Stadtgymnasium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568AA-1B1F-8E4A-97E2-B64B1A06F1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32599" r="43613" b="19821"/>
          <a:stretch/>
        </p:blipFill>
        <p:spPr bwMode="auto">
          <a:xfrm>
            <a:off x="9309092" y="432152"/>
            <a:ext cx="2052000" cy="4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107FB-2CDB-2D41-9D9C-0153780921F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11376332" y="180152"/>
            <a:ext cx="72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03095-75A8-2C46-A982-CB9D5C18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90"/>
            <a:ext cx="10515600" cy="5155039"/>
          </a:xfrm>
        </p:spPr>
        <p:txBody>
          <a:bodyPr>
            <a:noAutofit/>
          </a:bodyPr>
          <a:lstStyle/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r>
              <a:rPr lang="de-DE" sz="3600" b="1" dirty="0"/>
              <a:t>Französisch in der Mittelstufe</a:t>
            </a:r>
          </a:p>
          <a:p>
            <a:pPr marL="88900" indent="0">
              <a:lnSpc>
                <a:spcPct val="80000"/>
              </a:lnSpc>
              <a:buNone/>
              <a:tabLst>
                <a:tab pos="355600" algn="l"/>
              </a:tabLst>
            </a:pPr>
            <a:endParaRPr lang="de-DE" dirty="0"/>
          </a:p>
          <a:p>
            <a:pPr marL="88900">
              <a:lnSpc>
                <a:spcPct val="80000"/>
              </a:lnSpc>
              <a:tabLst>
                <a:tab pos="355600" algn="l"/>
              </a:tabLst>
            </a:pPr>
            <a:r>
              <a:rPr lang="de-DE" dirty="0"/>
              <a:t>	</a:t>
            </a:r>
            <a:r>
              <a:rPr lang="de-DE" sz="3200" dirty="0"/>
              <a:t>Als </a:t>
            </a:r>
            <a:r>
              <a:rPr lang="de-DE" sz="3200" b="1" dirty="0"/>
              <a:t>2. Fremdsprache</a:t>
            </a:r>
            <a:r>
              <a:rPr lang="de-DE" sz="3200" dirty="0"/>
              <a:t> lernt Ihr Kind </a:t>
            </a:r>
            <a:r>
              <a:rPr lang="de-DE" sz="3200" b="1" dirty="0"/>
              <a:t>Französisch</a:t>
            </a:r>
            <a:r>
              <a:rPr lang="de-DE" sz="3200" dirty="0"/>
              <a:t> mindestens 4 	bis 7 Jahre. Das ist eine sehr gute Basis, um stets daran 	anknüpfen zu können:</a:t>
            </a:r>
          </a:p>
          <a:p>
            <a:pPr marL="622300" indent="-533400">
              <a:lnSpc>
                <a:spcPct val="80000"/>
              </a:lnSpc>
              <a:tabLst>
                <a:tab pos="355600" algn="l"/>
              </a:tabLst>
            </a:pPr>
            <a:endParaRPr lang="de-DE" sz="3200" dirty="0"/>
          </a:p>
          <a:p>
            <a:pPr marL="622300" indent="-533400">
              <a:lnSpc>
                <a:spcPct val="80000"/>
              </a:lnSpc>
              <a:tabLst>
                <a:tab pos="355600" algn="l"/>
              </a:tabLst>
            </a:pPr>
            <a:r>
              <a:rPr lang="de-DE" sz="3200" dirty="0"/>
              <a:t>	</a:t>
            </a:r>
            <a:r>
              <a:rPr lang="de-DE" sz="3200" dirty="0">
                <a:sym typeface="Wingdings" pitchFamily="2" charset="2"/>
              </a:rPr>
              <a:t> in den Jahrgangsstufen 7 + 8, 4-stündig (3 Leistungs-überprüfungen pro Halbjahr)</a:t>
            </a:r>
          </a:p>
          <a:p>
            <a:pPr marL="622300" indent="-533400">
              <a:lnSpc>
                <a:spcPct val="80000"/>
              </a:lnSpc>
              <a:tabLst>
                <a:tab pos="355600" algn="l"/>
              </a:tabLst>
            </a:pPr>
            <a:endParaRPr lang="de-DE" sz="3200" dirty="0">
              <a:sym typeface="Wingdings" pitchFamily="2" charset="2"/>
            </a:endParaRPr>
          </a:p>
          <a:p>
            <a:pPr marL="622300" indent="-533400">
              <a:lnSpc>
                <a:spcPct val="80000"/>
              </a:lnSpc>
              <a:tabLst>
                <a:tab pos="355600" algn="l"/>
              </a:tabLst>
            </a:pPr>
            <a:r>
              <a:rPr lang="de-DE" sz="3200" dirty="0">
                <a:sym typeface="Wingdings" pitchFamily="2" charset="2"/>
              </a:rPr>
              <a:t>	 in den </a:t>
            </a:r>
            <a:r>
              <a:rPr lang="de-DE" sz="3200" dirty="0"/>
              <a:t>Jahrgangsstufen 9 + 10, 3-stündig (2 - 3 Leistungsüberprüfungen pro Halbjahr)</a:t>
            </a:r>
          </a:p>
          <a:p>
            <a:pPr marL="0" indent="0">
              <a:lnSpc>
                <a:spcPct val="80000"/>
              </a:lnSpc>
              <a:buNone/>
            </a:pP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75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Macintosh PowerPoint</Application>
  <PresentationFormat>Breitbild</PresentationFormat>
  <Paragraphs>121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</vt:lpstr>
      <vt:lpstr>Herzlich Willkommen  zur Information</vt:lpstr>
      <vt:lpstr>Latein oder Französisch</vt:lpstr>
      <vt:lpstr>Sprachenfolge  Klasse 5  Englisch – Fortführung aus der Grundschule        Klasse 7  Französisch / Latein    Klasse 9  Spanisch als eine Differenzierungsmöglichkeit  Klasse 11   Spanisch als neueinsetzende Fremdsprache   (EF)  </vt:lpstr>
      <vt:lpstr>Sprachenwahl in der Jahrgangsstufe 7</vt:lpstr>
      <vt:lpstr>Wege in die Zukunft mit Französisch</vt:lpstr>
      <vt:lpstr>Wege in die Zukunft mit Französisch</vt:lpstr>
      <vt:lpstr>Französisch am Stadtgymnasium - Wege in die Zukunft mit Französisch</vt:lpstr>
      <vt:lpstr>Französisch am Stadtgymnasium</vt:lpstr>
      <vt:lpstr>Französisch am Stadtgymnasium</vt:lpstr>
      <vt:lpstr>Französisch am  Stadtgymnasium</vt:lpstr>
      <vt:lpstr>Französisch am Stadtgymnasium</vt:lpstr>
      <vt:lpstr>Französisch am Stadtgymnasium</vt:lpstr>
      <vt:lpstr>Französisch am Stadtgymnasium</vt:lpstr>
      <vt:lpstr>Französisch am  Stadtgymnasium</vt:lpstr>
      <vt:lpstr>Französisch am  Stadtgymnasium</vt:lpstr>
      <vt:lpstr>Französisch am  Stadtgymnasium</vt:lpstr>
      <vt:lpstr>Französisch am  Stadtgymnasium</vt:lpstr>
      <vt:lpstr>Französisch am Stadtgymnasium</vt:lpstr>
      <vt:lpstr>Wege in die Zukunft mit Französisch</vt:lpstr>
      <vt:lpstr>Wege in die Zukunft mit Französisch</vt:lpstr>
      <vt:lpstr>Wege in die Zukunft mit Französisch</vt:lpstr>
      <vt:lpstr>Wege in die Zukunft mit Französisch</vt:lpstr>
      <vt:lpstr>Wege in die Zukunft mit Französisch</vt:lpstr>
      <vt:lpstr>Wege in die Zukunft mit Französisch</vt:lpstr>
      <vt:lpstr>Wege in die Zukunft mit Französisch</vt:lpstr>
      <vt:lpstr>Französisch am  Stadtgymnasium</vt:lpstr>
      <vt:lpstr>Merci Au revoir et à bientôt!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Iris Mahlmann</dc:creator>
  <cp:lastModifiedBy>Iris Mahlmann</cp:lastModifiedBy>
  <cp:revision>73</cp:revision>
  <dcterms:created xsi:type="dcterms:W3CDTF">2019-01-03T07:41:27Z</dcterms:created>
  <dcterms:modified xsi:type="dcterms:W3CDTF">2020-03-30T11:14:49Z</dcterms:modified>
</cp:coreProperties>
</file>