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1" d="100"/>
          <a:sy n="101" d="100"/>
        </p:scale>
        <p:origin x="2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6A9CB-CA87-4FFD-A05C-1A4AC294C4AD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61CB-F29B-408B-A7C7-69DA6E721D0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61CB-F29B-408B-A7C7-69DA6E721D0E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61CB-F29B-408B-A7C7-69DA6E721D0E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61CB-F29B-408B-A7C7-69DA6E721D0E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61CB-F29B-408B-A7C7-69DA6E721D0E}" type="slidenum">
              <a:rPr lang="de-DE" smtClean="0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61CB-F29B-408B-A7C7-69DA6E721D0E}" type="slidenum">
              <a:rPr lang="de-DE" smtClean="0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61CB-F29B-408B-A7C7-69DA6E721D0E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61CB-F29B-408B-A7C7-69DA6E721D0E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61CB-F29B-408B-A7C7-69DA6E721D0E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FD338F-A228-4D12-A307-EF9A4B25AC16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7BE583-853A-417B-898D-41A47688915B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338F-A228-4D12-A307-EF9A4B25AC16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E583-853A-417B-898D-41A4768891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338F-A228-4D12-A307-EF9A4B25AC16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E583-853A-417B-898D-41A4768891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FD338F-A228-4D12-A307-EF9A4B25AC16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7BE583-853A-417B-898D-41A47688915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FD338F-A228-4D12-A307-EF9A4B25AC16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7BE583-853A-417B-898D-41A47688915B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338F-A228-4D12-A307-EF9A4B25AC16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E583-853A-417B-898D-41A47688915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338F-A228-4D12-A307-EF9A4B25AC16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E583-853A-417B-898D-41A47688915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FD338F-A228-4D12-A307-EF9A4B25AC16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7BE583-853A-417B-898D-41A47688915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338F-A228-4D12-A307-EF9A4B25AC16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E583-853A-417B-898D-41A4768891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FD338F-A228-4D12-A307-EF9A4B25AC16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7BE583-853A-417B-898D-41A47688915B}" type="slidenum">
              <a:rPr lang="de-DE" smtClean="0"/>
              <a:t>‹Nr.›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FD338F-A228-4D12-A307-EF9A4B25AC16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7BE583-853A-417B-898D-41A47688915B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FD338F-A228-4D12-A307-EF9A4B25AC16}" type="datetimeFigureOut">
              <a:rPr lang="de-DE" smtClean="0"/>
              <a:t>23.03.2020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7BE583-853A-417B-898D-41A47688915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400" dirty="0"/>
              <a:t>Latein – Eine gute Wahl!</a:t>
            </a:r>
          </a:p>
        </p:txBody>
      </p:sp>
      <p:pic>
        <p:nvPicPr>
          <p:cNvPr id="4" name="Inhaltsplatzhalter 3" descr="01_Lightmatter_colosseu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1012"/>
            <a:ext cx="6858000" cy="457200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dirty="0">
                <a:solidFill>
                  <a:srgbClr val="575F6D"/>
                </a:solidFill>
              </a:rPr>
              <a:t>Latein – kulturelles Erbe</a:t>
            </a:r>
            <a:br>
              <a:rPr lang="de-DE" dirty="0"/>
            </a:b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In vielen Zusammenhängen verwendet man lateinische Redewendungen:</a:t>
            </a:r>
          </a:p>
          <a:p>
            <a:pPr lvl="1"/>
            <a:r>
              <a:rPr lang="de-DE" dirty="0"/>
              <a:t>In </a:t>
            </a:r>
            <a:r>
              <a:rPr lang="de-DE" dirty="0" err="1"/>
              <a:t>dubio</a:t>
            </a:r>
            <a:r>
              <a:rPr lang="de-DE" dirty="0"/>
              <a:t> pro </a:t>
            </a:r>
            <a:r>
              <a:rPr lang="de-DE" dirty="0" err="1"/>
              <a:t>reo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Alea</a:t>
            </a:r>
            <a:r>
              <a:rPr lang="de-DE" dirty="0"/>
              <a:t> </a:t>
            </a:r>
            <a:r>
              <a:rPr lang="de-DE" dirty="0" err="1"/>
              <a:t>iacta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Veni</a:t>
            </a:r>
            <a:r>
              <a:rPr lang="de-DE" dirty="0"/>
              <a:t>, vidi, </a:t>
            </a:r>
            <a:r>
              <a:rPr lang="de-DE" dirty="0" err="1"/>
              <a:t>vici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Non </a:t>
            </a:r>
            <a:r>
              <a:rPr lang="de-DE" dirty="0" err="1"/>
              <a:t>scholae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 </a:t>
            </a:r>
            <a:r>
              <a:rPr lang="de-DE" dirty="0" err="1"/>
              <a:t>discimus</a:t>
            </a:r>
            <a:r>
              <a:rPr lang="de-DE" dirty="0"/>
              <a:t>.</a:t>
            </a:r>
          </a:p>
          <a:p>
            <a:r>
              <a:rPr lang="de-DE" dirty="0"/>
              <a:t>Auch im Englischen gibt es viele lateinische Wörter:</a:t>
            </a:r>
          </a:p>
          <a:p>
            <a:pPr lvl="1"/>
            <a:r>
              <a:rPr lang="de-DE" dirty="0"/>
              <a:t>human, </a:t>
            </a:r>
            <a:r>
              <a:rPr lang="de-DE" dirty="0" err="1"/>
              <a:t>nation</a:t>
            </a:r>
            <a:r>
              <a:rPr lang="de-DE" dirty="0"/>
              <a:t>, </a:t>
            </a:r>
            <a:r>
              <a:rPr lang="de-DE" dirty="0" err="1"/>
              <a:t>move</a:t>
            </a:r>
            <a:r>
              <a:rPr lang="de-DE" dirty="0"/>
              <a:t>, </a:t>
            </a:r>
            <a:r>
              <a:rPr lang="de-DE" dirty="0" err="1"/>
              <a:t>mountain</a:t>
            </a:r>
            <a:r>
              <a:rPr lang="de-DE" dirty="0"/>
              <a:t>, </a:t>
            </a:r>
            <a:r>
              <a:rPr lang="de-DE" dirty="0" err="1"/>
              <a:t>expect</a:t>
            </a:r>
            <a:r>
              <a:rPr lang="de-DE" dirty="0"/>
              <a:t>, 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people</a:t>
            </a:r>
            <a:r>
              <a:rPr lang="de-DE" dirty="0"/>
              <a:t>, </a:t>
            </a:r>
            <a:r>
              <a:rPr lang="de-DE" dirty="0" err="1"/>
              <a:t>miracle</a:t>
            </a:r>
            <a:endParaRPr lang="de-DE" dirty="0"/>
          </a:p>
          <a:p>
            <a:pPr lvl="0"/>
            <a:r>
              <a:rPr lang="de-DE" dirty="0"/>
              <a:t>Die romanischen Sprachen bestehen zu einem großen Teil aus</a:t>
            </a:r>
            <a:r>
              <a:rPr lang="de-DE" baseline="0" dirty="0"/>
              <a:t> Wörtern, die dem Lateinischen entstammen.</a:t>
            </a:r>
            <a:endParaRPr lang="de-DE" dirty="0"/>
          </a:p>
          <a:p>
            <a:pPr lvl="1"/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de-DE" dirty="0"/>
              <a:t>Latein am Stadtgymnasium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Latein kann am Stadtgymnasium </a:t>
            </a:r>
            <a:r>
              <a:rPr lang="de-DE" sz="2800" b="1" dirty="0"/>
              <a:t>nur</a:t>
            </a:r>
            <a:r>
              <a:rPr lang="de-DE" sz="2800" dirty="0"/>
              <a:t> zu Beginn der siebten Klasse gewählt werden.</a:t>
            </a:r>
          </a:p>
          <a:p>
            <a:r>
              <a:rPr lang="de-DE" sz="2800" dirty="0"/>
              <a:t>Am Ende der Einführungsphase Abschluss mit dem Latinum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de-DE" dirty="0"/>
              <a:t>Latein am Stadtgymnasium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Unterrichtsinhalte:</a:t>
            </a:r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de-DE" dirty="0"/>
              <a:t>	Im Mittelpunkt des Lateinunterrichts steht die lateinische Sprache.</a:t>
            </a:r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de-DE" dirty="0"/>
              <a:t>	Diese wird hauptsächlich anhand von Übersetzungen vom Lateinischen ins Deutsche erlernt.</a:t>
            </a:r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de-DE" dirty="0"/>
              <a:t>	Dafür sind Vokabel- und Grammatikkenntnisse erforderlich.</a:t>
            </a:r>
          </a:p>
          <a:p>
            <a:pPr marL="274320" lvl="1">
              <a:spcBef>
                <a:spcPts val="600"/>
              </a:spcBef>
              <a:buSzPct val="70000"/>
              <a:buNone/>
            </a:pPr>
            <a:endParaRPr lang="de-DE" dirty="0"/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de-DE" dirty="0"/>
              <a:t>	Die Unterrichtssprache ist Deutsch.</a:t>
            </a:r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de-DE" dirty="0"/>
              <a:t>	Latein wird im Großen und Ganzen so gesprochen wie es geschrieben wird.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de-DE" dirty="0"/>
              <a:t>Latein am Stadtgymnasium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Latein – Sprache der Römer</a:t>
            </a:r>
          </a:p>
          <a:p>
            <a:endParaRPr lang="de-DE" dirty="0"/>
          </a:p>
          <a:p>
            <a:pPr marL="274320" lvl="1">
              <a:spcBef>
                <a:spcPts val="600"/>
              </a:spcBef>
              <a:buSzPct val="70000"/>
              <a:buNone/>
            </a:pPr>
            <a:endParaRPr lang="de-DE" dirty="0"/>
          </a:p>
          <a:p>
            <a:pPr marL="274320" lvl="1">
              <a:spcBef>
                <a:spcPts val="600"/>
              </a:spcBef>
              <a:buSzPct val="70000"/>
              <a:buNone/>
            </a:pPr>
            <a:endParaRPr lang="de-DE" dirty="0"/>
          </a:p>
          <a:p>
            <a:pPr>
              <a:buNone/>
            </a:pPr>
            <a:endParaRPr lang="de-DE" dirty="0"/>
          </a:p>
          <a:p>
            <a:pPr lvl="1"/>
            <a:r>
              <a:rPr lang="de-DE" dirty="0"/>
              <a:t>Alltagsleben, Kunst und Architektur der Römer</a:t>
            </a:r>
          </a:p>
          <a:p>
            <a:pPr lvl="1"/>
            <a:r>
              <a:rPr lang="de-DE" dirty="0"/>
              <a:t>Mythen, Sagen und Götterwelt der Römer und Griechen</a:t>
            </a:r>
          </a:p>
          <a:p>
            <a:pPr lvl="1"/>
            <a:r>
              <a:rPr lang="de-DE" dirty="0"/>
              <a:t>Römische Geschichte</a:t>
            </a:r>
          </a:p>
          <a:p>
            <a:pPr lvl="1">
              <a:buNone/>
            </a:pPr>
            <a:endParaRPr lang="de-DE" dirty="0"/>
          </a:p>
        </p:txBody>
      </p:sp>
      <p:pic>
        <p:nvPicPr>
          <p:cNvPr id="4" name="Grafik 3" descr="asterix_und_obel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3009900" cy="1524000"/>
          </a:xfrm>
          <a:prstGeom prst="rect">
            <a:avLst/>
          </a:prstGeom>
        </p:spPr>
      </p:pic>
      <p:pic>
        <p:nvPicPr>
          <p:cNvPr id="5" name="Grafik 4" descr="rö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988840"/>
            <a:ext cx="2443931" cy="16306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de-DE" dirty="0"/>
              <a:t>Latein am Stadtgymnasium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Für welche Kinder eignet sich Latein?</a:t>
            </a:r>
          </a:p>
          <a:p>
            <a:pPr>
              <a:buNone/>
            </a:pPr>
            <a:r>
              <a:rPr lang="de-DE" dirty="0"/>
              <a:t>	Für Kinder,</a:t>
            </a:r>
          </a:p>
          <a:p>
            <a:pPr lvl="2"/>
            <a:r>
              <a:rPr lang="de-DE" dirty="0"/>
              <a:t>die Spaß haben am Knobeln, Kombinieren und Lösen von Problemen.</a:t>
            </a:r>
          </a:p>
          <a:p>
            <a:pPr lvl="2"/>
            <a:r>
              <a:rPr lang="de-DE" dirty="0"/>
              <a:t>die Dingen gerne genau auf den Grund gehen und Zusammenhänge verstehen wollen.</a:t>
            </a:r>
          </a:p>
          <a:p>
            <a:pPr lvl="2"/>
            <a:r>
              <a:rPr lang="de-DE" dirty="0"/>
              <a:t>die sich gerne in der Sprache Deutsch ausdrücken.</a:t>
            </a:r>
          </a:p>
          <a:p>
            <a:pPr lvl="2"/>
            <a:r>
              <a:rPr lang="de-DE" dirty="0"/>
              <a:t>die Interesse an alten Kulturen und geschichtlichen Themen haben.</a:t>
            </a:r>
          </a:p>
          <a:p>
            <a:pPr lvl="2"/>
            <a:r>
              <a:rPr lang="de-DE" dirty="0"/>
              <a:t>die bereit sind, Vokabeln, Formen und Strukturen auswendig zu lernen.</a:t>
            </a:r>
          </a:p>
          <a:p>
            <a:pPr lvl="2"/>
            <a:r>
              <a:rPr lang="de-DE" dirty="0"/>
              <a:t>die sich geduldig mit einer Aufgabe beschäftigen.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400" dirty="0">
                <a:solidFill>
                  <a:prstClr val="black"/>
                </a:solidFill>
              </a:rPr>
              <a:t>Latein – Eine gute Wahl!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sz="3600" dirty="0"/>
          </a:p>
          <a:p>
            <a:r>
              <a:rPr lang="de-DE" sz="3600" dirty="0"/>
              <a:t>Bildungschancen durch Latein</a:t>
            </a:r>
          </a:p>
          <a:p>
            <a:r>
              <a:rPr lang="de-DE" sz="3600" dirty="0"/>
              <a:t>Latein – kulturelles Erbe</a:t>
            </a:r>
          </a:p>
          <a:p>
            <a:r>
              <a:rPr lang="de-DE" sz="3600" dirty="0"/>
              <a:t>Latein am Stadtgymnasium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Bildungschancen durch Latein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de-DE" dirty="0"/>
              <a:t>Latinum als Voraussetzung für viele Studiengänge</a:t>
            </a:r>
          </a:p>
          <a:p>
            <a:pPr lvl="0"/>
            <a:r>
              <a:rPr lang="de-DE" dirty="0"/>
              <a:t>Verbesserung der sprachlichen Fähigkeiten im Deutschen:</a:t>
            </a:r>
          </a:p>
          <a:p>
            <a:pPr lvl="1"/>
            <a:r>
              <a:rPr lang="de-DE" dirty="0"/>
              <a:t>Grammatik</a:t>
            </a:r>
          </a:p>
          <a:p>
            <a:pPr lvl="1"/>
            <a:r>
              <a:rPr lang="de-DE" dirty="0"/>
              <a:t>Ausdruck</a:t>
            </a:r>
          </a:p>
          <a:p>
            <a:pPr lvl="1"/>
            <a:r>
              <a:rPr lang="de-DE" dirty="0"/>
              <a:t>Wortschatz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Bildungschancen durch Latein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de-DE" dirty="0"/>
              <a:t>Gute Basis für das Erlernen weiterer Sprachen (z.B. Französisch, Spanisch, Italienisch)</a:t>
            </a:r>
          </a:p>
          <a:p>
            <a:pPr lvl="0"/>
            <a:r>
              <a:rPr lang="de-DE" dirty="0"/>
              <a:t>Besseres Verstehen von Fremdwörtern in wissenschaftlichen Sachtexten verschiedenster Fachrichtungen</a:t>
            </a:r>
          </a:p>
          <a:p>
            <a:pPr lvl="0"/>
            <a:r>
              <a:rPr lang="de-DE" dirty="0"/>
              <a:t>Schulung allgemeiner analytischer Fähigkeiten</a:t>
            </a:r>
          </a:p>
        </p:txBody>
      </p:sp>
      <p:pic>
        <p:nvPicPr>
          <p:cNvPr id="4" name="Grafik 3" descr="licht_auf.jpg"/>
          <p:cNvPicPr>
            <a:picLocks noChangeAspect="1"/>
          </p:cNvPicPr>
          <p:nvPr/>
        </p:nvPicPr>
        <p:blipFill>
          <a:blip r:embed="rId3" cstate="print"/>
          <a:srcRect l="50000" t="13084"/>
          <a:stretch>
            <a:fillRect/>
          </a:stretch>
        </p:blipFill>
        <p:spPr>
          <a:xfrm>
            <a:off x="5652120" y="4221088"/>
            <a:ext cx="774700" cy="14349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4000" dirty="0"/>
              <a:t>Latein – kulturelles Erbe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de-DE" dirty="0"/>
              <a:t>Das Lateinische und mit ihm die römische Kultur bilden die kulturellen und geistigen Grundlagen Europas.</a:t>
            </a:r>
          </a:p>
          <a:p>
            <a:pPr lvl="1"/>
            <a:r>
              <a:rPr lang="de-DE" dirty="0"/>
              <a:t>Latein ist die Mutter vieler europäischer Sprachen.</a:t>
            </a:r>
          </a:p>
          <a:p>
            <a:pPr lvl="1"/>
            <a:r>
              <a:rPr lang="de-DE" dirty="0"/>
              <a:t>In fast allen europäischen Staaten ist das römische Recht Grundlage der Rechtsordnungen.</a:t>
            </a:r>
          </a:p>
          <a:p>
            <a:pPr lvl="1"/>
            <a:r>
              <a:rPr lang="de-DE" dirty="0"/>
              <a:t>Europäische Schriftsteller und Künstler nehmen bis in unsere Zeit immer wieder antike Formen, Stoffe und Motive auf und gestalten sie neu.</a:t>
            </a:r>
          </a:p>
          <a:p>
            <a:pPr lvl="1"/>
            <a:r>
              <a:rPr lang="de-DE" dirty="0"/>
              <a:t>Römische Bauwerke prägen bis heute europäische Regionen und Städte.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4000" dirty="0"/>
              <a:t>Latein – kulturelles Erbe</a:t>
            </a:r>
            <a:br>
              <a:rPr lang="de-DE" sz="4000" dirty="0"/>
            </a:br>
            <a:endParaRPr lang="de-DE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3312368" cy="222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PLAKAT_Orphe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212976"/>
            <a:ext cx="2764899" cy="3430711"/>
          </a:xfrm>
          <a:prstGeom prst="rect">
            <a:avLst/>
          </a:prstGeom>
        </p:spPr>
      </p:pic>
      <p:pic>
        <p:nvPicPr>
          <p:cNvPr id="7" name="Grafik 6" descr="kassand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124744"/>
            <a:ext cx="2520280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4000" dirty="0"/>
              <a:t>Latein – kulturelles Erbe</a:t>
            </a:r>
            <a:br>
              <a:rPr lang="de-DE" sz="4000" dirty="0"/>
            </a:br>
            <a:endParaRPr lang="de-DE" sz="4000" dirty="0"/>
          </a:p>
        </p:txBody>
      </p:sp>
      <p:pic>
        <p:nvPicPr>
          <p:cNvPr id="10" name="Grafik 9" descr="arcdetriomp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852936"/>
            <a:ext cx="2885127" cy="2160239"/>
          </a:xfrm>
          <a:prstGeom prst="rect">
            <a:avLst/>
          </a:prstGeom>
        </p:spPr>
      </p:pic>
      <p:pic>
        <p:nvPicPr>
          <p:cNvPr id="9" name="Grafik 8" descr="Titusbog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1124744"/>
            <a:ext cx="3024335" cy="2014963"/>
          </a:xfrm>
          <a:prstGeom prst="rect">
            <a:avLst/>
          </a:prstGeom>
        </p:spPr>
      </p:pic>
      <p:pic>
        <p:nvPicPr>
          <p:cNvPr id="11" name="Grafik 10" descr="la-grande-arche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581128"/>
            <a:ext cx="2540000" cy="1905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347864" y="1412776"/>
            <a:ext cx="2850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Titusbogen</a:t>
            </a:r>
            <a:r>
              <a:rPr lang="de-DE" sz="1600" dirty="0"/>
              <a:t>, Rom, 81 n. Chr.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508104" y="3068960"/>
            <a:ext cx="2448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Arc</a:t>
            </a:r>
            <a:r>
              <a:rPr lang="de-DE" sz="1600" dirty="0"/>
              <a:t> de Triomphe, Paris,</a:t>
            </a:r>
          </a:p>
          <a:p>
            <a:r>
              <a:rPr lang="de-DE" sz="1600" dirty="0"/>
              <a:t>1806-1836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411760" y="5949280"/>
            <a:ext cx="249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La Grande Arche, Paris,</a:t>
            </a:r>
          </a:p>
          <a:p>
            <a:r>
              <a:rPr lang="de-DE" sz="1600" dirty="0"/>
              <a:t>1983-1989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4000" dirty="0"/>
              <a:t>Latein – kulturelles Erbe</a:t>
            </a:r>
            <a:br>
              <a:rPr lang="de-DE" sz="4000" dirty="0"/>
            </a:br>
            <a:endParaRPr lang="de-DE" sz="4000" dirty="0"/>
          </a:p>
        </p:txBody>
      </p:sp>
      <p:pic>
        <p:nvPicPr>
          <p:cNvPr id="15" name="Grafik 14" descr="Coloss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3877354" cy="2520280"/>
          </a:xfrm>
          <a:prstGeom prst="rect">
            <a:avLst/>
          </a:prstGeom>
        </p:spPr>
      </p:pic>
      <p:pic>
        <p:nvPicPr>
          <p:cNvPr id="16" name="Grafik 15" descr="AquaeduktMecherni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933056"/>
            <a:ext cx="1836204" cy="2448272"/>
          </a:xfrm>
          <a:prstGeom prst="rect">
            <a:avLst/>
          </a:prstGeom>
        </p:spPr>
      </p:pic>
      <p:pic>
        <p:nvPicPr>
          <p:cNvPr id="18" name="Grafik 17" descr="Römertu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789040"/>
            <a:ext cx="3441576" cy="2688731"/>
          </a:xfrm>
          <a:prstGeom prst="rect">
            <a:avLst/>
          </a:prstGeom>
        </p:spPr>
      </p:pic>
      <p:pic>
        <p:nvPicPr>
          <p:cNvPr id="17" name="Grafik 16" descr="Nordtor-0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124743"/>
            <a:ext cx="2121700" cy="28289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dirty="0">
                <a:solidFill>
                  <a:srgbClr val="575F6D"/>
                </a:solidFill>
              </a:rPr>
              <a:t>Latein – kulturelles Erbe</a:t>
            </a:r>
            <a:br>
              <a:rPr lang="de-DE" dirty="0"/>
            </a:b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 der deutschen Sprache finden sich viele aus dem Lateinischen stammende Wörter:</a:t>
            </a:r>
          </a:p>
          <a:p>
            <a:pPr lvl="1"/>
            <a:r>
              <a:rPr lang="de-DE" sz="2400" dirty="0"/>
              <a:t>Technik: Computer, Video</a:t>
            </a:r>
          </a:p>
          <a:p>
            <a:pPr lvl="1"/>
            <a:r>
              <a:rPr lang="de-DE" sz="2400" dirty="0"/>
              <a:t>Gesellschaft: Demonstration, sozial, ignorieren, Forum, effizient, Integration</a:t>
            </a:r>
          </a:p>
          <a:p>
            <a:pPr lvl="1"/>
            <a:r>
              <a:rPr lang="de-DE" sz="2400" dirty="0"/>
              <a:t>Mathematik: addieren, subtrahieren</a:t>
            </a:r>
          </a:p>
          <a:p>
            <a:pPr lvl="1"/>
            <a:r>
              <a:rPr lang="de-DE" sz="2400" dirty="0"/>
              <a:t>Medizin: Fraktur, Kur</a:t>
            </a:r>
          </a:p>
          <a:p>
            <a:pPr lvl="1"/>
            <a:r>
              <a:rPr lang="de-DE" sz="2400" dirty="0"/>
              <a:t>Namen: Beate, Justus, Felix</a:t>
            </a:r>
          </a:p>
          <a:p>
            <a:pPr lvl="1"/>
            <a:r>
              <a:rPr lang="de-DE" sz="2400" dirty="0"/>
              <a:t>Politik: Minister, Präsident</a:t>
            </a:r>
          </a:p>
          <a:p>
            <a:pPr lvl="1"/>
            <a:r>
              <a:rPr lang="de-DE" sz="2400" dirty="0"/>
              <a:t>Recht: Jurist, legal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521</Words>
  <Application>Microsoft Office PowerPoint</Application>
  <PresentationFormat>Bildschirmpräsentation (4:3)</PresentationFormat>
  <Paragraphs>85</Paragraphs>
  <Slides>14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Calibri</vt:lpstr>
      <vt:lpstr>Century Schoolbook</vt:lpstr>
      <vt:lpstr>Wingdings</vt:lpstr>
      <vt:lpstr>Wingdings 2</vt:lpstr>
      <vt:lpstr>Nereus</vt:lpstr>
      <vt:lpstr>Latein – Eine gute Wahl!</vt:lpstr>
      <vt:lpstr>Latein – Eine gute Wahl!</vt:lpstr>
      <vt:lpstr>Bildungschancen durch Latein </vt:lpstr>
      <vt:lpstr>Bildungschancen durch Latein </vt:lpstr>
      <vt:lpstr>Latein – kulturelles Erbe </vt:lpstr>
      <vt:lpstr>Latein – kulturelles Erbe </vt:lpstr>
      <vt:lpstr>Latein – kulturelles Erbe </vt:lpstr>
      <vt:lpstr>Latein – kulturelles Erbe </vt:lpstr>
      <vt:lpstr>Latein – kulturelles Erbe </vt:lpstr>
      <vt:lpstr>Latein – kulturelles Erbe </vt:lpstr>
      <vt:lpstr>Latein am Stadtgymnasium</vt:lpstr>
      <vt:lpstr>Latein am Stadtgymnasium</vt:lpstr>
      <vt:lpstr>Latein am Stadtgymnasium</vt:lpstr>
      <vt:lpstr>Latein am Stadtgymnasium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Latein – Eine gute Wahl!</dc:title>
  <dc:creator>Claudia</dc:creator>
  <cp:lastModifiedBy>Claudia</cp:lastModifiedBy>
  <cp:revision>34</cp:revision>
  <dcterms:created xsi:type="dcterms:W3CDTF">2011-06-18T17:57:25Z</dcterms:created>
  <dcterms:modified xsi:type="dcterms:W3CDTF">2020-03-23T19:20:41Z</dcterms:modified>
</cp:coreProperties>
</file>